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22.10.2018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dynedkayityonetimisistemi.meb.gov.tr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dynedkayityonetimisistemi.meb.gov.tr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mailto:deryasevinc3346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3 İçerik Yer Tutucusu" descr="DynEd Logo with Tagline.pn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684" r="12150" b="11717"/>
          <a:stretch/>
        </p:blipFill>
        <p:spPr bwMode="auto">
          <a:xfrm>
            <a:off x="0" y="404664"/>
            <a:ext cx="9067436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1292322"/>
            <a:ext cx="52920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Kaydettiğimiz liste ekranda bu şekilde görünür.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Öğrencileri  Kaydet butonuna bastığımızda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 tüm listenin üstteki boş listeye aktarılmış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olması gereklidir. </a:t>
            </a:r>
          </a:p>
          <a:p>
            <a:endParaRPr lang="tr-TR" dirty="0"/>
          </a:p>
          <a:p>
            <a:r>
              <a:rPr lang="tr-TR" dirty="0" smtClean="0">
                <a:solidFill>
                  <a:srgbClr val="00B050"/>
                </a:solidFill>
              </a:rPr>
              <a:t>Eğer GEÇERSİZ MAİL uyarısı alırsanız verilen mailde </a:t>
            </a:r>
          </a:p>
          <a:p>
            <a:r>
              <a:rPr lang="tr-TR" dirty="0" smtClean="0">
                <a:solidFill>
                  <a:srgbClr val="00B050"/>
                </a:solidFill>
              </a:rPr>
              <a:t>Türkçe karakter var </a:t>
            </a:r>
            <a:r>
              <a:rPr lang="tr-TR" dirty="0" err="1" smtClean="0">
                <a:solidFill>
                  <a:srgbClr val="00B050"/>
                </a:solidFill>
              </a:rPr>
              <a:t>demektir.İyice</a:t>
            </a:r>
            <a:r>
              <a:rPr lang="tr-TR" dirty="0" smtClean="0">
                <a:solidFill>
                  <a:srgbClr val="00B050"/>
                </a:solidFill>
              </a:rPr>
              <a:t> kontrol edip düzeltin.</a:t>
            </a:r>
          </a:p>
          <a:p>
            <a:endParaRPr lang="tr-TR" dirty="0"/>
          </a:p>
          <a:p>
            <a:r>
              <a:rPr lang="tr-TR" dirty="0" smtClean="0"/>
              <a:t>Eğer kırmızı bir yazı uyarısı alırsanız  tekrar kaydedilene kadar öğrencileri kaydet butonuna basın.</a:t>
            </a:r>
          </a:p>
          <a:p>
            <a:endParaRPr lang="tr-TR" dirty="0"/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Eğer boşluk var uyarısı alıyorsanız oluşturduğunuz 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Excel listesinin en altında boş hücreler var demektir.</a:t>
            </a:r>
          </a:p>
          <a:p>
            <a:r>
              <a:rPr lang="tr-TR" dirty="0" smtClean="0">
                <a:solidFill>
                  <a:schemeClr val="accent5">
                    <a:lumMod val="75000"/>
                  </a:schemeClr>
                </a:solidFill>
              </a:rPr>
              <a:t>En alttan birkaç hücreyi silip yeniden kaydedip yeniden deneyiniz.</a:t>
            </a:r>
          </a:p>
        </p:txBody>
      </p:sp>
    </p:spTree>
    <p:extLst>
      <p:ext uri="{BB962C8B-B14F-4D97-AF65-F5344CB8AC3E}">
        <p14:creationId xmlns:p14="http://schemas.microsoft.com/office/powerpoint/2010/main" xmlns="" val="10090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203848" y="2060848"/>
            <a:ext cx="864096" cy="21602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Dikdörtgen 4"/>
          <p:cNvSpPr/>
          <p:nvPr/>
        </p:nvSpPr>
        <p:spPr>
          <a:xfrm>
            <a:off x="5796136" y="3464737"/>
            <a:ext cx="1944216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5724128" y="5733256"/>
            <a:ext cx="1872208" cy="576064"/>
          </a:xfrm>
          <a:prstGeom prst="rect">
            <a:avLst/>
          </a:prstGeom>
          <a:solidFill>
            <a:schemeClr val="bg1"/>
          </a:solidFill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23" t="17005" r="16427" b="15612"/>
          <a:stretch/>
        </p:blipFill>
        <p:spPr bwMode="auto">
          <a:xfrm>
            <a:off x="0" y="0"/>
            <a:ext cx="9144000" cy="681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179512" y="1700809"/>
            <a:ext cx="3024336" cy="369331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Sınıflar arası öğrenci nakli için üstteki sınıf listesinden öğrencinin mevcut sınıfı seçilir.</a:t>
            </a:r>
          </a:p>
          <a:p>
            <a:endParaRPr lang="tr-TR" dirty="0" smtClean="0"/>
          </a:p>
          <a:p>
            <a:r>
              <a:rPr lang="tr-TR" dirty="0" smtClean="0"/>
              <a:t>Yandaki listeden öğrenci seçilir.</a:t>
            </a:r>
          </a:p>
          <a:p>
            <a:endParaRPr lang="tr-TR" dirty="0"/>
          </a:p>
          <a:p>
            <a:r>
              <a:rPr lang="tr-TR" dirty="0" smtClean="0"/>
              <a:t>Alttaki listeden öğrencinin  nakledileceği sınıf seçilir.</a:t>
            </a:r>
          </a:p>
          <a:p>
            <a:r>
              <a:rPr lang="tr-TR" dirty="0" smtClean="0"/>
              <a:t>NAKLET butonuna tıklanır.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43303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1052736"/>
            <a:ext cx="1296144" cy="43204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3995936" y="2940575"/>
            <a:ext cx="2448272" cy="1872208"/>
          </a:xfrm>
          <a:prstGeom prst="rect">
            <a:avLst/>
          </a:prstGeom>
          <a:solidFill>
            <a:schemeClr val="bg1"/>
          </a:solidFill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18" t="20014" r="17737" b="18907"/>
          <a:stretch/>
        </p:blipFill>
        <p:spPr bwMode="auto">
          <a:xfrm>
            <a:off x="19364" y="260648"/>
            <a:ext cx="9144000" cy="6337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863172" y="668595"/>
            <a:ext cx="6300192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Tek bir öğrenci veya birkaç öğrenciyi sınıftan silmek için</a:t>
            </a:r>
          </a:p>
          <a:p>
            <a:r>
              <a:rPr lang="tr-TR" dirty="0" smtClean="0"/>
              <a:t>yanda bulunan sınıf listesinden öğrencinin bulunduğu sınıfı </a:t>
            </a:r>
            <a:r>
              <a:rPr lang="tr-TR" dirty="0" err="1" smtClean="0"/>
              <a:t>seçin.Açılan</a:t>
            </a:r>
            <a:r>
              <a:rPr lang="tr-TR" dirty="0" smtClean="0"/>
              <a:t> sınıf listesinden öğrencinin karşısında bulunan sil </a:t>
            </a:r>
            <a:r>
              <a:rPr lang="tr-TR" dirty="0" err="1" smtClean="0"/>
              <a:t>butanunu</a:t>
            </a:r>
            <a:r>
              <a:rPr lang="tr-TR" dirty="0" smtClean="0"/>
              <a:t> işaretleyin ve GÜNCELLE </a:t>
            </a:r>
            <a:r>
              <a:rPr lang="tr-TR" dirty="0" err="1" smtClean="0"/>
              <a:t>diyin</a:t>
            </a:r>
            <a:r>
              <a:rPr lang="tr-TR" dirty="0" smtClean="0"/>
              <a:t>. 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H="1">
            <a:off x="1403648" y="1868924"/>
            <a:ext cx="1459524" cy="141606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>
            <a:off x="7759716" y="1628800"/>
            <a:ext cx="124652" cy="151216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3396149" y="5661248"/>
            <a:ext cx="599787" cy="1865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3948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Öğrencilere otomatik </a:t>
            </a:r>
          </a:p>
          <a:p>
            <a:pPr algn="ctr">
              <a:buNone/>
            </a:pPr>
            <a:r>
              <a:rPr lang="tr-TR" sz="6000" b="1" dirty="0" smtClean="0">
                <a:solidFill>
                  <a:schemeClr val="accent1">
                    <a:lumMod val="75000"/>
                  </a:schemeClr>
                </a:solidFill>
              </a:rPr>
              <a:t>e-posta adresi ve şifre nasıl verilir?</a:t>
            </a:r>
            <a:endParaRPr lang="tr-TR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EsraYUCEER\Desktop\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49" b="19379"/>
          <a:stretch/>
        </p:blipFill>
        <p:spPr bwMode="auto">
          <a:xfrm>
            <a:off x="9381" y="221863"/>
            <a:ext cx="91934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195736" y="5085184"/>
            <a:ext cx="6635856" cy="1200329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prstDash val="lgDashDotDot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E-okula girerek Öğrenci İşlemleri menüsünü </a:t>
            </a:r>
            <a:r>
              <a:rPr lang="tr-TR" dirty="0" err="1" smtClean="0"/>
              <a:t>açın.Öğretmen</a:t>
            </a:r>
            <a:r>
              <a:rPr lang="tr-TR" dirty="0" smtClean="0"/>
              <a:t> şifresi ile </a:t>
            </a:r>
          </a:p>
          <a:p>
            <a:r>
              <a:rPr lang="tr-TR" dirty="0" smtClean="0"/>
              <a:t>değil </a:t>
            </a:r>
            <a:r>
              <a:rPr lang="tr-TR" b="1" u="sng" dirty="0" smtClean="0"/>
              <a:t>idareci şifresi </a:t>
            </a:r>
            <a:r>
              <a:rPr lang="tr-TR" dirty="0" smtClean="0"/>
              <a:t>ile girilmelidir.</a:t>
            </a:r>
          </a:p>
          <a:p>
            <a:endParaRPr lang="tr-TR" dirty="0"/>
          </a:p>
        </p:txBody>
      </p:sp>
      <p:sp>
        <p:nvSpPr>
          <p:cNvPr id="5" name="Oval 4"/>
          <p:cNvSpPr/>
          <p:nvPr/>
        </p:nvSpPr>
        <p:spPr>
          <a:xfrm>
            <a:off x="13886" y="1052736"/>
            <a:ext cx="1368152" cy="576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>
            <a:stCxn id="5" idx="5"/>
          </p:cNvCxnSpPr>
          <p:nvPr/>
        </p:nvCxnSpPr>
        <p:spPr>
          <a:xfrm>
            <a:off x="1181677" y="1544437"/>
            <a:ext cx="1230083" cy="3540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2010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 descr="C:\Users\EsraYUCEER\Desktop\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67" b="18968"/>
          <a:stretch/>
        </p:blipFill>
        <p:spPr bwMode="auto">
          <a:xfrm>
            <a:off x="67123" y="188640"/>
            <a:ext cx="9076877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835696" y="4653136"/>
            <a:ext cx="7164288" cy="1200329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Sınıf kısmından sınıfı ve şubesini seçtikten sonra ,</a:t>
            </a:r>
          </a:p>
          <a:p>
            <a:r>
              <a:rPr lang="tr-TR" dirty="0" smtClean="0"/>
              <a:t>durumu AKTİF ÖĞRENCİ olarak seçin ve ARA butonuna basın.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1835696" y="3356992"/>
            <a:ext cx="2088232" cy="129614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 flipV="1">
            <a:off x="7164288" y="3176972"/>
            <a:ext cx="792088" cy="16201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607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3563888" y="1340768"/>
            <a:ext cx="658464" cy="4025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038" t="19711" r="24266" b="29799"/>
          <a:stretch/>
        </p:blipFill>
        <p:spPr bwMode="auto">
          <a:xfrm>
            <a:off x="-13058" y="44118"/>
            <a:ext cx="9157058" cy="63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51520" y="2750086"/>
            <a:ext cx="273630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Arama sonucu listeyi ok işareti ile gösterilmiş  yerden</a:t>
            </a:r>
            <a:r>
              <a:rPr lang="tr-TR" u="sng" dirty="0" smtClean="0">
                <a:solidFill>
                  <a:srgbClr val="FFFF00"/>
                </a:solidFill>
              </a:rPr>
              <a:t> (TC KİMLİK NO yazan başlığın sol kısmında bulunan koyu mavi boş kutudan itibaren)</a:t>
            </a:r>
            <a:r>
              <a:rPr lang="tr-TR" dirty="0" smtClean="0"/>
              <a:t>en son öğrenciye kadar </a:t>
            </a:r>
            <a:r>
              <a:rPr lang="tr-TR" dirty="0" err="1" smtClean="0"/>
              <a:t>seçip,kopyalayın</a:t>
            </a:r>
            <a:r>
              <a:rPr lang="tr-TR" dirty="0" smtClean="0"/>
              <a:t>.</a:t>
            </a:r>
            <a:endParaRPr lang="tr-TR" dirty="0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2632565" y="1412776"/>
            <a:ext cx="936104" cy="64807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6450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787"/>
          <a:stretch/>
        </p:blipFill>
        <p:spPr bwMode="auto">
          <a:xfrm>
            <a:off x="79900" y="116632"/>
            <a:ext cx="8975167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111996" y="5373216"/>
            <a:ext cx="8910973" cy="1200329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En altta bulunan LİSTE sekmesine tıklayınız. E-okul sisteminden kopyaladığınız sınıf listesini</a:t>
            </a:r>
          </a:p>
          <a:p>
            <a:r>
              <a:rPr lang="tr-TR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1-A</a:t>
            </a:r>
            <a:r>
              <a:rPr lang="tr-TR" dirty="0" smtClean="0"/>
              <a:t> hücresine sağ tıklayarak </a:t>
            </a:r>
            <a:r>
              <a:rPr lang="tr-TR" dirty="0" err="1" smtClean="0"/>
              <a:t>yapıştırın.Kesinlikle</a:t>
            </a:r>
            <a:r>
              <a:rPr lang="tr-TR" dirty="0" smtClean="0"/>
              <a:t> sarı klasörün üstüne </a:t>
            </a:r>
            <a:r>
              <a:rPr lang="tr-TR" dirty="0" err="1" smtClean="0"/>
              <a:t>tıklamayın,yapıştırmayın</a:t>
            </a:r>
            <a:r>
              <a:rPr lang="tr-TR" dirty="0" smtClean="0"/>
              <a:t>.</a:t>
            </a:r>
          </a:p>
          <a:p>
            <a:r>
              <a:rPr lang="tr-TR" dirty="0" smtClean="0"/>
              <a:t>Yapıştırdıktan sonra hücreler karışık gibi görünebilir, </a:t>
            </a:r>
            <a:r>
              <a:rPr lang="tr-TR" dirty="0" err="1" smtClean="0"/>
              <a:t>daralabilir.Sorun</a:t>
            </a:r>
            <a:r>
              <a:rPr lang="tr-TR" dirty="0" smtClean="0"/>
              <a:t> değildir.</a:t>
            </a:r>
          </a:p>
          <a:p>
            <a:r>
              <a:rPr lang="tr-TR" dirty="0" smtClean="0"/>
              <a:t>Yapıştırdıktan sonra en altta kırmızı sekmede bulunan AYAR sekmesine tıklayın.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86031" y="1304764"/>
            <a:ext cx="754122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827584" y="1898368"/>
            <a:ext cx="5757474" cy="923330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Kopyaladığınız listeyi  İlk hücreye sağ tıkla diyerek yapıştırın.</a:t>
            </a:r>
          </a:p>
          <a:p>
            <a:endParaRPr lang="tr-TR" dirty="0"/>
          </a:p>
        </p:txBody>
      </p:sp>
      <p:cxnSp>
        <p:nvCxnSpPr>
          <p:cNvPr id="9" name="Düz Ok Bağlayıcısı 8"/>
          <p:cNvCxnSpPr>
            <a:stCxn id="6" idx="4"/>
          </p:cNvCxnSpPr>
          <p:nvPr/>
        </p:nvCxnSpPr>
        <p:spPr>
          <a:xfrm>
            <a:off x="463092" y="1664804"/>
            <a:ext cx="377061" cy="2382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323528" y="4869160"/>
            <a:ext cx="2448272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1120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850"/>
          <a:stretch/>
        </p:blipFill>
        <p:spPr bwMode="auto">
          <a:xfrm>
            <a:off x="0" y="332656"/>
            <a:ext cx="9144000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79512" y="2420888"/>
            <a:ext cx="1944216" cy="194421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5724128" y="3003339"/>
            <a:ext cx="3029227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AYAR sekmesine tıkladığınızda </a:t>
            </a:r>
          </a:p>
          <a:p>
            <a:r>
              <a:rPr lang="tr-TR" dirty="0" smtClean="0"/>
              <a:t>Karşınıza bu ekran gelecek.</a:t>
            </a:r>
          </a:p>
          <a:p>
            <a:r>
              <a:rPr lang="tr-TR" dirty="0" smtClean="0"/>
              <a:t>DÜZENLE butonuna basın.</a:t>
            </a:r>
          </a:p>
        </p:txBody>
      </p:sp>
      <p:cxnSp>
        <p:nvCxnSpPr>
          <p:cNvPr id="7" name="Düz Ok Bağlayıcısı 6"/>
          <p:cNvCxnSpPr/>
          <p:nvPr/>
        </p:nvCxnSpPr>
        <p:spPr>
          <a:xfrm>
            <a:off x="1979712" y="3392996"/>
            <a:ext cx="3744416" cy="32403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7906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Metin kutusu 3"/>
          <p:cNvSpPr txBox="1"/>
          <p:nvPr/>
        </p:nvSpPr>
        <p:spPr>
          <a:xfrm>
            <a:off x="4588372" y="2837873"/>
            <a:ext cx="4304107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Otomatik mail verilmiş liste karşınıza çıkacak.</a:t>
            </a:r>
          </a:p>
          <a:p>
            <a:r>
              <a:rPr lang="tr-TR" dirty="0" smtClean="0"/>
              <a:t>Bu noktada yapmanız gereken en üst kısma yeni bir satır eklemek olacak.</a:t>
            </a:r>
            <a:endParaRPr lang="tr-TR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0044" b="6740"/>
          <a:stretch/>
        </p:blipFill>
        <p:spPr bwMode="auto">
          <a:xfrm>
            <a:off x="212438" y="341693"/>
            <a:ext cx="8751867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2699792" y="4398051"/>
            <a:ext cx="5523884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DÜZENLE butonuna bastıktan sonra karşınıza </a:t>
            </a:r>
          </a:p>
          <a:p>
            <a:r>
              <a:rPr lang="tr-TR" dirty="0"/>
              <a:t>b</a:t>
            </a:r>
            <a:r>
              <a:rPr lang="tr-TR" dirty="0" smtClean="0"/>
              <a:t>u şekilde otomatik mail ve şifre verilmiş  bir liste çıkacak.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82833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1" y="0"/>
            <a:ext cx="9144000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32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tr-TR" sz="32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OKUL İDARESİNİN GÖREVLERİ</a:t>
            </a:r>
            <a:endParaRPr lang="tr-TR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YENİ KAYIT OLAN ÖĞRENCİLERİ KAYIT YÖNETİMİ SİSTEMİNE KAYDETMEK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 MEZUN OLAN VE NAKİL GİDEN ÖĞRENCİLERİ SİSTEMDEN SİLMEK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MEVCUT SINIFLARI BİR ÜST KADEMEYE GEÇİREREK SINIF GÜNCELLEMELERİNİ YAPMAK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ÖĞRETMEN BİLGİLERİNİ GÜNCELLEMEK,İMZA KARŞILIĞI TESLİM ETMEK.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ÖĞRENCİ GİRİŞ BİLGİLERİNİ SINIF REHBER ÖĞRETMENLERİNE  TESLİM ETMEK.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OKUL DYNED ÇALIŞMALARI HAKKINDA ÖĞRETMEN-VELİ VE ÖĞRENCİLERİ BİLGİLENDİRMEK.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SİSTEMİN VERİMLİ VE DÜZGÜN İŞLEMESİ İÇİN GEREKLİ ÖNLEMLERİN ALINMASI.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BTR VEYA BİLGİSAYAR ÖĞRETMENLERİ TARAFINDAN  ET, VE PC LERDE GUNCELLEME YAPILIP YAPILMADIĞININ KONTROL EDİLMESİ</a:t>
            </a:r>
          </a:p>
          <a:p>
            <a:pPr>
              <a:buFont typeface="Wingdings" pitchFamily="2" charset="2"/>
              <a:buChar char="ü"/>
            </a:pPr>
            <a:endParaRPr lang="tr-TR" dirty="0"/>
          </a:p>
          <a:p>
            <a:pPr>
              <a:buFont typeface="Wingdings" pitchFamily="2" charset="2"/>
              <a:buChar char="ü"/>
            </a:pPr>
            <a:r>
              <a:rPr lang="tr-TR" dirty="0" smtClean="0"/>
              <a:t>DYNED </a:t>
            </a:r>
            <a:r>
              <a:rPr lang="tr-TR" dirty="0"/>
              <a:t>DOSYASI OLUŞTURMAK(DYNED ÖĞRETMEN-ÖĞRENCİ GİRİŞ BİLGİLERİ,DYNED İLE İLGİLİ TÜM TOPLANTI TUTANAKLARI,KILAVUZLAR)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017814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9247" b="4941"/>
          <a:stretch/>
        </p:blipFill>
        <p:spPr bwMode="auto">
          <a:xfrm>
            <a:off x="17380" y="188387"/>
            <a:ext cx="9019115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1995" y="4149080"/>
            <a:ext cx="8216032" cy="1754326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tr-TR" dirty="0" smtClean="0"/>
              <a:t>En üstte oluşan boş satıra sırasıyla ADI SOYADI , EPOSTA, ŞİFRE başlıklarını yazın.</a:t>
            </a:r>
          </a:p>
          <a:p>
            <a:r>
              <a:rPr lang="tr-TR" dirty="0" smtClean="0"/>
              <a:t>Bunu unutursanız kayıt yönetimine eklerken sorun yaşarsınız.</a:t>
            </a:r>
          </a:p>
          <a:p>
            <a:r>
              <a:rPr lang="tr-TR" dirty="0" smtClean="0"/>
              <a:t>Listeyi oluşturduktan sonra ADI-SOYADI hücresinden başlayarak tüm listeyi kopyalayın.</a:t>
            </a:r>
          </a:p>
          <a:p>
            <a:r>
              <a:rPr lang="tr-TR" dirty="0" smtClean="0"/>
              <a:t>Ancak kopyalarken  en alttan boş hücre almamaya dikkat edin.</a:t>
            </a:r>
          </a:p>
          <a:p>
            <a:r>
              <a:rPr lang="tr-TR" dirty="0" smtClean="0"/>
              <a:t>Eğer boş bir hücre alırsanız kayıt yönetimi sisteminde kayıt ederken </a:t>
            </a:r>
          </a:p>
          <a:p>
            <a:r>
              <a:rPr lang="tr-TR" u="sng" dirty="0" smtClean="0">
                <a:solidFill>
                  <a:srgbClr val="FF0000"/>
                </a:solidFill>
              </a:rPr>
              <a:t>en altta boş satır var </a:t>
            </a:r>
            <a:r>
              <a:rPr lang="tr-TR" dirty="0" smtClean="0"/>
              <a:t>şeklinde bir uyarı alırsınız.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25152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37220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3131840" y="1772816"/>
            <a:ext cx="1656184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10192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75"/>
          <a:stretch/>
        </p:blipFill>
        <p:spPr bwMode="auto">
          <a:xfrm>
            <a:off x="-22438" y="0"/>
            <a:ext cx="9203866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977762" y="2204864"/>
            <a:ext cx="5400600" cy="45243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Kopyaladığınız listeyi  şu aşamaları izleyerek yeni bir çalışma sayfasına kaydetmelisiniz.</a:t>
            </a:r>
          </a:p>
          <a:p>
            <a:endParaRPr lang="tr-TR" dirty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DOSYA - YENİ – BOŞ ÇALIŞMA KİTABI – OLUŞTUR  </a:t>
            </a:r>
            <a:r>
              <a:rPr lang="tr-TR" dirty="0" smtClean="0"/>
              <a:t>diyerek yeni bir sayfa açın ve  ilk hücreye sağ tıklayıp yapıştırın. Ya da ( CTRL + V) </a:t>
            </a:r>
            <a:r>
              <a:rPr lang="tr-TR" dirty="0" err="1" smtClean="0"/>
              <a:t>kısayolunu</a:t>
            </a:r>
            <a:r>
              <a:rPr lang="tr-TR" dirty="0" smtClean="0"/>
              <a:t> kullanabilirsiniz.</a:t>
            </a:r>
          </a:p>
          <a:p>
            <a:endParaRPr lang="tr-TR" dirty="0"/>
          </a:p>
          <a:p>
            <a:r>
              <a:rPr lang="tr-TR" dirty="0" smtClean="0"/>
              <a:t>Oluşturduğunuz bu yeni sayfayı o sınıfın adı ile masaüstüne kaydedin.</a:t>
            </a:r>
          </a:p>
          <a:p>
            <a:endParaRPr lang="tr-TR" dirty="0"/>
          </a:p>
          <a:p>
            <a:r>
              <a:rPr lang="tr-TR" dirty="0"/>
              <a:t>Tüm listelerinizi hazırladıktan sonra  </a:t>
            </a:r>
            <a:r>
              <a:rPr lang="tr-TR" dirty="0">
                <a:hlinkClick r:id="rId3"/>
              </a:rPr>
              <a:t>https://dynedkayityonetimisistemi.meb.gov.tr/</a:t>
            </a:r>
            <a:endParaRPr lang="tr-TR" dirty="0"/>
          </a:p>
          <a:p>
            <a:r>
              <a:rPr lang="tr-TR" dirty="0"/>
              <a:t> adresinden kayıt işlemlerini yapabilirsiniz.</a:t>
            </a:r>
          </a:p>
          <a:p>
            <a:endParaRPr lang="tr-TR" dirty="0" smtClean="0"/>
          </a:p>
          <a:p>
            <a:r>
              <a:rPr lang="tr-TR" dirty="0" smtClean="0"/>
              <a:t>Ayrıca çıktısını alarak öğrencilere imza karşılığı mail ve şifrelerini teslim edebilirsiniz.</a:t>
            </a:r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-22438" y="188640"/>
            <a:ext cx="648072" cy="21602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1036" y="1700808"/>
            <a:ext cx="744539" cy="3600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187624" y="908720"/>
            <a:ext cx="744539" cy="97210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588224" y="3212976"/>
            <a:ext cx="744539" cy="79208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Metin kutusu 5"/>
          <p:cNvSpPr txBox="1"/>
          <p:nvPr/>
        </p:nvSpPr>
        <p:spPr>
          <a:xfrm>
            <a:off x="625634" y="137464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1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2" name="Metin kutusu 11"/>
          <p:cNvSpPr txBox="1"/>
          <p:nvPr/>
        </p:nvSpPr>
        <p:spPr>
          <a:xfrm>
            <a:off x="285575" y="2112738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2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1932163" y="411503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3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7351604" y="3609020"/>
            <a:ext cx="470000" cy="76944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olid"/>
          </a:ln>
        </p:spPr>
        <p:txBody>
          <a:bodyPr wrap="none" rtlCol="0">
            <a:spAutoFit/>
          </a:bodyPr>
          <a:lstStyle/>
          <a:p>
            <a:r>
              <a:rPr lang="tr-TR" sz="4400" b="1" dirty="0" smtClean="0">
                <a:solidFill>
                  <a:srgbClr val="FF0000"/>
                </a:solidFill>
              </a:rPr>
              <a:t>4</a:t>
            </a:r>
            <a:endParaRPr lang="tr-T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431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02" b="4666"/>
          <a:stretch/>
        </p:blipFill>
        <p:spPr bwMode="auto">
          <a:xfrm>
            <a:off x="13886" y="332656"/>
            <a:ext cx="9130114" cy="6276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499992" y="3429000"/>
            <a:ext cx="4644009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Başka bir sınıfın listesini oluşturmak için tekrar altta bulunan </a:t>
            </a:r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AYAR</a:t>
            </a:r>
            <a:r>
              <a:rPr lang="tr-TR" b="1" dirty="0" smtClean="0"/>
              <a:t> </a:t>
            </a:r>
            <a:r>
              <a:rPr lang="tr-TR" dirty="0" smtClean="0"/>
              <a:t>sekmesine tıklayın.</a:t>
            </a:r>
          </a:p>
          <a:p>
            <a:endParaRPr lang="tr-TR" dirty="0"/>
          </a:p>
          <a:p>
            <a:r>
              <a:rPr lang="tr-T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VERİLERİ SİL  </a:t>
            </a:r>
            <a:r>
              <a:rPr lang="tr-TR" dirty="0" smtClean="0"/>
              <a:t>butonuna basınca liste </a:t>
            </a:r>
            <a:r>
              <a:rPr lang="tr-TR" dirty="0" err="1" smtClean="0"/>
              <a:t>temizlenecek,yeni</a:t>
            </a:r>
            <a:r>
              <a:rPr lang="tr-TR" dirty="0" smtClean="0"/>
              <a:t> sınıf kaydı için hazır hale gelecektir.</a:t>
            </a:r>
          </a:p>
          <a:p>
            <a:endParaRPr lang="tr-TR" dirty="0" smtClean="0"/>
          </a:p>
        </p:txBody>
      </p:sp>
      <p:sp>
        <p:nvSpPr>
          <p:cNvPr id="5" name="Oval 4"/>
          <p:cNvSpPr/>
          <p:nvPr/>
        </p:nvSpPr>
        <p:spPr>
          <a:xfrm>
            <a:off x="1187624" y="4005064"/>
            <a:ext cx="2376264" cy="129614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46349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27220" y="2090172"/>
            <a:ext cx="8289577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r-TR" sz="7200" b="1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RECORDS MANAGER</a:t>
            </a:r>
          </a:p>
          <a:p>
            <a:pPr algn="ctr"/>
            <a:r>
              <a:rPr lang="tr-TR" sz="7200" b="1" cap="none" spc="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İŞLEMLERİ</a:t>
            </a:r>
            <a:endParaRPr lang="tr-TR" sz="7200" b="1" cap="none" spc="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590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4334" b="5199"/>
          <a:stretch/>
        </p:blipFill>
        <p:spPr bwMode="auto">
          <a:xfrm>
            <a:off x="-33892" y="116631"/>
            <a:ext cx="9177892" cy="646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012160" y="1754232"/>
            <a:ext cx="2808312" cy="20313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Google arama sayfasına  </a:t>
            </a:r>
            <a:r>
              <a:rPr lang="tr-TR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dyned</a:t>
            </a:r>
            <a:r>
              <a:rPr lang="tr-TR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indir  </a:t>
            </a:r>
            <a:r>
              <a:rPr lang="tr-TR" dirty="0" smtClean="0"/>
              <a:t>yazalım.</a:t>
            </a:r>
          </a:p>
          <a:p>
            <a:endParaRPr lang="tr-TR" dirty="0"/>
          </a:p>
          <a:p>
            <a:r>
              <a:rPr lang="tr-TR" dirty="0" smtClean="0"/>
              <a:t>En üstte çıkan 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web2  </a:t>
            </a:r>
            <a:r>
              <a:rPr lang="tr-TR" dirty="0" smtClean="0"/>
              <a:t>ile başlayan linke tıklayalım.</a:t>
            </a:r>
          </a:p>
          <a:p>
            <a:endParaRPr lang="tr-TR" dirty="0"/>
          </a:p>
        </p:txBody>
      </p:sp>
      <p:cxnSp>
        <p:nvCxnSpPr>
          <p:cNvPr id="6" name="Düz Ok Bağlayıcısı 5"/>
          <p:cNvCxnSpPr/>
          <p:nvPr/>
        </p:nvCxnSpPr>
        <p:spPr>
          <a:xfrm flipH="1" flipV="1">
            <a:off x="2483768" y="1052736"/>
            <a:ext cx="3528392" cy="86409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H="1">
            <a:off x="3491880" y="2069232"/>
            <a:ext cx="2520280" cy="2796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89369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709" b="11316"/>
          <a:stretch/>
        </p:blipFill>
        <p:spPr bwMode="auto">
          <a:xfrm>
            <a:off x="-2913" y="287288"/>
            <a:ext cx="9163503" cy="656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966895" y="0"/>
            <a:ext cx="5328592" cy="203132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Açılan sayfada  SELECT YOUR RECORDS SERVER kısmından TURKEY (Sadece Resmi Okullar) kısmını seçelim. </a:t>
            </a:r>
          </a:p>
          <a:p>
            <a:endParaRPr lang="tr-TR" dirty="0" smtClean="0"/>
          </a:p>
          <a:p>
            <a:r>
              <a:rPr lang="tr-TR" dirty="0" smtClean="0"/>
              <a:t>DOWLOAD FOR WINDOWS  seçeneğine tıklayalım.</a:t>
            </a:r>
          </a:p>
          <a:p>
            <a:endParaRPr lang="tr-TR" dirty="0"/>
          </a:p>
        </p:txBody>
      </p:sp>
      <p:sp>
        <p:nvSpPr>
          <p:cNvPr id="6" name="Yuvarlatılmış Dikdörtgen 5"/>
          <p:cNvSpPr/>
          <p:nvPr/>
        </p:nvSpPr>
        <p:spPr>
          <a:xfrm>
            <a:off x="2915816" y="2924944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/>
          <p:cNvSpPr/>
          <p:nvPr/>
        </p:nvSpPr>
        <p:spPr>
          <a:xfrm>
            <a:off x="5796136" y="2926401"/>
            <a:ext cx="1800200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11" name="Düz Ok Bağlayıcısı 10"/>
          <p:cNvCxnSpPr/>
          <p:nvPr/>
        </p:nvCxnSpPr>
        <p:spPr>
          <a:xfrm flipH="1">
            <a:off x="3815916" y="2016253"/>
            <a:ext cx="612068" cy="764675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Ok Bağlayıcısı 12"/>
          <p:cNvCxnSpPr/>
          <p:nvPr/>
        </p:nvCxnSpPr>
        <p:spPr>
          <a:xfrm>
            <a:off x="6264188" y="2016252"/>
            <a:ext cx="324036" cy="91014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Yuvarlatılmış Dikdörtgen 14"/>
          <p:cNvSpPr/>
          <p:nvPr/>
        </p:nvSpPr>
        <p:spPr>
          <a:xfrm>
            <a:off x="2946438" y="6093296"/>
            <a:ext cx="1913593" cy="3600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01744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831" b="4988"/>
          <a:stretch/>
        </p:blipFill>
        <p:spPr bwMode="auto">
          <a:xfrm>
            <a:off x="107504" y="116632"/>
            <a:ext cx="8928992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3"/>
          <p:cNvSpPr/>
          <p:nvPr/>
        </p:nvSpPr>
        <p:spPr>
          <a:xfrm>
            <a:off x="107504" y="5445224"/>
            <a:ext cx="1440160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051720" y="5298728"/>
            <a:ext cx="5627785" cy="923330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STUDENT.EXE  isimli bir uygulama inecek. </a:t>
            </a:r>
          </a:p>
          <a:p>
            <a:r>
              <a:rPr lang="tr-TR" dirty="0" smtClean="0"/>
              <a:t>Buna çift tıklayın ve uygula basamaklarını kabul ederek uygulamayı kurun.</a:t>
            </a:r>
            <a:endParaRPr lang="tr-TR" dirty="0"/>
          </a:p>
        </p:txBody>
      </p:sp>
      <p:cxnSp>
        <p:nvCxnSpPr>
          <p:cNvPr id="7" name="Düz Ok Bağlayıcısı 6"/>
          <p:cNvCxnSpPr/>
          <p:nvPr/>
        </p:nvCxnSpPr>
        <p:spPr>
          <a:xfrm flipH="1">
            <a:off x="1115617" y="5638950"/>
            <a:ext cx="936103" cy="121443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87975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44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ln>
            <a:noFill/>
          </a:ln>
        </p:spPr>
      </p:pic>
      <p:sp>
        <p:nvSpPr>
          <p:cNvPr id="4" name="Oval 3"/>
          <p:cNvSpPr/>
          <p:nvPr/>
        </p:nvSpPr>
        <p:spPr>
          <a:xfrm>
            <a:off x="0" y="4290837"/>
            <a:ext cx="827584" cy="86409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2987825" y="3775973"/>
            <a:ext cx="4608512" cy="1754326"/>
          </a:xfrm>
          <a:prstGeom prst="rect">
            <a:avLst/>
          </a:prstGeom>
          <a:solidFill>
            <a:srgbClr val="FFFF00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Masaüstünüzde mavi renkli bir STUDENT </a:t>
            </a:r>
            <a:r>
              <a:rPr lang="tr-TR" dirty="0" err="1" smtClean="0"/>
              <a:t>kısayolu</a:t>
            </a:r>
            <a:r>
              <a:rPr lang="tr-TR" dirty="0" smtClean="0"/>
              <a:t> oluşacak.</a:t>
            </a:r>
          </a:p>
          <a:p>
            <a:endParaRPr lang="tr-TR" dirty="0" smtClean="0"/>
          </a:p>
          <a:p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 öğrenci girişi için oluşan </a:t>
            </a:r>
            <a:r>
              <a:rPr lang="tr-TR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kısayoldur</a:t>
            </a:r>
            <a:r>
              <a:rPr lang="tr-TR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tr-TR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7" name="Düz Ok Bağlayıcısı 6"/>
          <p:cNvCxnSpPr>
            <a:endCxn id="4" idx="6"/>
          </p:cNvCxnSpPr>
          <p:nvPr/>
        </p:nvCxnSpPr>
        <p:spPr>
          <a:xfrm flipH="1" flipV="1">
            <a:off x="827584" y="4722885"/>
            <a:ext cx="2160241" cy="54231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96590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2343" t="234" r="67985" b="-234"/>
          <a:stretch/>
        </p:blipFill>
        <p:spPr bwMode="auto">
          <a:xfrm>
            <a:off x="899592" y="116632"/>
            <a:ext cx="3811691" cy="623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711283" y="623010"/>
            <a:ext cx="4453834" cy="5078313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Öğretmenlerin  takip işlemlerini yapacakları, sınav kilitlerini </a:t>
            </a:r>
            <a:r>
              <a:rPr lang="tr-TR" dirty="0" err="1" smtClean="0"/>
              <a:t>açacakları,rapor</a:t>
            </a:r>
            <a:r>
              <a:rPr lang="tr-TR" dirty="0" smtClean="0"/>
              <a:t> alacakları ekran  RECORDS </a:t>
            </a:r>
            <a:r>
              <a:rPr lang="tr-TR" dirty="0" err="1" smtClean="0"/>
              <a:t>MANAGER’dır</a:t>
            </a:r>
            <a:r>
              <a:rPr lang="tr-TR" dirty="0" smtClean="0"/>
              <a:t>.</a:t>
            </a:r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>
              <a:lnSpc>
                <a:spcPct val="150000"/>
              </a:lnSpc>
            </a:pP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Records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Manager (RM) </a:t>
            </a:r>
            <a:r>
              <a:rPr lang="tr-TR" b="1" u="sng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nerdedir</a:t>
            </a:r>
            <a:r>
              <a:rPr lang="tr-TR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endParaRPr lang="tr-TR" b="1" u="sng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Masaüstünde bulunan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DynEd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kısayoluna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sağ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 tıklayın.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tr-TR" b="1" u="sng" dirty="0" smtClean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Dosya Konumunu Aç  </a:t>
            </a:r>
            <a:r>
              <a:rPr lang="tr-T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diyin</a:t>
            </a:r>
            <a:r>
              <a:rPr lang="tr-T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endParaRPr lang="tr-T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3810142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9722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076056" y="1095935"/>
            <a:ext cx="3888432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sayfada  yeşil renkli </a:t>
            </a:r>
            <a:r>
              <a:rPr lang="tr-TR" dirty="0" err="1" smtClean="0"/>
              <a:t>Records</a:t>
            </a:r>
            <a:r>
              <a:rPr lang="tr-TR" dirty="0" smtClean="0"/>
              <a:t> </a:t>
            </a:r>
            <a:r>
              <a:rPr lang="tr-TR" dirty="0" err="1" smtClean="0"/>
              <a:t>Manager’ı</a:t>
            </a:r>
            <a:r>
              <a:rPr lang="tr-TR" dirty="0" smtClean="0"/>
              <a:t> göreceksiniz.</a:t>
            </a:r>
          </a:p>
          <a:p>
            <a:endParaRPr lang="tr-TR" dirty="0"/>
          </a:p>
          <a:p>
            <a:r>
              <a:rPr lang="tr-TR" dirty="0" err="1" smtClean="0"/>
              <a:t>RM’ye</a:t>
            </a:r>
            <a:r>
              <a:rPr lang="tr-TR" dirty="0" smtClean="0"/>
              <a:t> sağ tıklayın .</a:t>
            </a:r>
          </a:p>
          <a:p>
            <a:endParaRPr lang="tr-TR" dirty="0" smtClean="0"/>
          </a:p>
          <a:p>
            <a:r>
              <a:rPr lang="tr-TR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GÖNDER  -  MASAÜSTÜ KISAYOL OLUŞTUR   </a:t>
            </a:r>
            <a:r>
              <a:rPr lang="tr-TR" dirty="0" err="1" smtClean="0"/>
              <a:t>diyin</a:t>
            </a:r>
            <a:r>
              <a:rPr lang="tr-TR" dirty="0" smtClean="0"/>
              <a:t>.</a:t>
            </a:r>
          </a:p>
          <a:p>
            <a:endParaRPr lang="tr-TR" dirty="0" smtClean="0"/>
          </a:p>
        </p:txBody>
      </p:sp>
      <p:sp>
        <p:nvSpPr>
          <p:cNvPr id="5" name="Yuvarlatılmış Dikdörtgen 4"/>
          <p:cNvSpPr/>
          <p:nvPr/>
        </p:nvSpPr>
        <p:spPr>
          <a:xfrm>
            <a:off x="1671044" y="3285550"/>
            <a:ext cx="1244771" cy="14401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2915815" y="4797152"/>
            <a:ext cx="1244771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6300192" y="5445224"/>
            <a:ext cx="1872208" cy="288032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2689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kdörtgen 3"/>
          <p:cNvSpPr/>
          <p:nvPr/>
        </p:nvSpPr>
        <p:spPr>
          <a:xfrm>
            <a:off x="467544" y="2348880"/>
            <a:ext cx="8208912" cy="310854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tr-TR" sz="2800" b="1" dirty="0" smtClean="0"/>
              <a:t>              Google’a      </a:t>
            </a:r>
            <a:r>
              <a:rPr lang="tr-TR" sz="2800" b="1" dirty="0" smtClean="0">
                <a:hlinkClick r:id="rId2"/>
              </a:rPr>
              <a:t>DYNED KAYIT </a:t>
            </a:r>
            <a:r>
              <a:rPr lang="tr-TR" sz="2800" b="1" dirty="0">
                <a:hlinkClick r:id="rId2"/>
              </a:rPr>
              <a:t>YÖNETİM </a:t>
            </a:r>
            <a:r>
              <a:rPr lang="tr-TR" sz="2800" b="1" dirty="0" smtClean="0">
                <a:hlinkClick r:id="rId2"/>
              </a:rPr>
              <a:t>SİSTEMİ</a:t>
            </a:r>
            <a:endParaRPr lang="tr-TR" sz="2800" b="1" dirty="0" smtClean="0"/>
          </a:p>
          <a:p>
            <a:r>
              <a:rPr lang="tr-TR" sz="2800" b="1" dirty="0"/>
              <a:t>y</a:t>
            </a:r>
            <a:r>
              <a:rPr lang="tr-TR" sz="2800" b="1" dirty="0" smtClean="0"/>
              <a:t>azıp linke tıklayarak siteye giriniz.</a:t>
            </a:r>
          </a:p>
          <a:p>
            <a:endParaRPr lang="tr-TR" sz="2800" b="1" dirty="0" smtClean="0"/>
          </a:p>
          <a:p>
            <a:endParaRPr lang="tr-TR" sz="2800" b="1" dirty="0"/>
          </a:p>
          <a:p>
            <a:r>
              <a:rPr lang="tr-TR" sz="2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ÖNEMLİ NOT: </a:t>
            </a:r>
            <a:r>
              <a:rPr lang="tr-TR" sz="2800" b="1" dirty="0" smtClean="0"/>
              <a:t>Tarayıcı olarak mutlaka  </a:t>
            </a:r>
            <a:r>
              <a:rPr lang="tr-TR" sz="2800" b="1" u="sng" dirty="0" err="1" smtClean="0">
                <a:solidFill>
                  <a:srgbClr val="FF0000"/>
                </a:solidFill>
              </a:rPr>
              <a:t>Chrome</a:t>
            </a:r>
            <a:r>
              <a:rPr lang="tr-TR" sz="2800" b="1" u="sng" dirty="0" smtClean="0">
                <a:solidFill>
                  <a:srgbClr val="FF0000"/>
                </a:solidFill>
              </a:rPr>
              <a:t> </a:t>
            </a:r>
            <a:r>
              <a:rPr lang="tr-TR" sz="2800" b="1" dirty="0" smtClean="0"/>
              <a:t>kullanınız.</a:t>
            </a:r>
            <a:r>
              <a:rPr lang="tr-TR" sz="2800" dirty="0" smtClean="0"/>
              <a:t>  </a:t>
            </a:r>
          </a:p>
          <a:p>
            <a:r>
              <a:rPr lang="tr-TR" sz="2800" dirty="0"/>
              <a:t> </a:t>
            </a:r>
            <a:r>
              <a:rPr lang="tr-TR" sz="2800" dirty="0" smtClean="0"/>
              <a:t>                                  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250831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289" t="22370" r="30549" b="25490"/>
          <a:stretch/>
        </p:blipFill>
        <p:spPr bwMode="auto">
          <a:xfrm>
            <a:off x="0" y="764704"/>
            <a:ext cx="5029201" cy="5015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410240" y="278241"/>
            <a:ext cx="5724129" cy="313932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Oturum Açma Kimliği   </a:t>
            </a:r>
          </a:p>
          <a:p>
            <a:endParaRPr lang="tr-TR" dirty="0"/>
          </a:p>
          <a:p>
            <a:r>
              <a:rPr lang="tr-TR" b="1" u="sng" dirty="0" smtClean="0"/>
              <a:t>İdari giriş için </a:t>
            </a:r>
          </a:p>
          <a:p>
            <a:endParaRPr lang="tr-TR" dirty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Okul Kurum Kodunuzdur.</a:t>
            </a:r>
          </a:p>
          <a:p>
            <a:endParaRPr lang="tr-TR" dirty="0" smtClean="0"/>
          </a:p>
          <a:p>
            <a:r>
              <a:rPr lang="tr-TR" b="1" u="sng" dirty="0" smtClean="0"/>
              <a:t>Öğretmenler </a:t>
            </a:r>
          </a:p>
          <a:p>
            <a:endParaRPr lang="tr-TR" dirty="0" smtClean="0"/>
          </a:p>
          <a:p>
            <a:pPr marL="342900" indent="-342900">
              <a:buFont typeface="+mj-lt"/>
              <a:buAutoNum type="arabicPeriod"/>
            </a:pPr>
            <a:r>
              <a:rPr lang="tr-TR" dirty="0" smtClean="0"/>
              <a:t>Kayıt Yönetim Sistemi’nde kendilerine verilen mail ile</a:t>
            </a:r>
          </a:p>
          <a:p>
            <a:pPr marL="342900" indent="-342900">
              <a:buFont typeface="+mj-lt"/>
              <a:buAutoNum type="arabicPeriod"/>
            </a:pPr>
            <a:r>
              <a:rPr lang="tr-TR" b="1" u="sng" dirty="0" smtClean="0"/>
              <a:t>t + kurum kodu @ </a:t>
            </a:r>
            <a:r>
              <a:rPr lang="tr-TR" b="1" u="sng" dirty="0" err="1" smtClean="0"/>
              <a:t>meb</a:t>
            </a:r>
            <a:r>
              <a:rPr lang="tr-TR" b="1" u="sng" dirty="0" smtClean="0"/>
              <a:t>. edu. tr   </a:t>
            </a:r>
            <a:r>
              <a:rPr lang="tr-TR" dirty="0" smtClean="0"/>
              <a:t>maili ile girebilirler.</a:t>
            </a:r>
          </a:p>
          <a:p>
            <a:endParaRPr lang="tr-TR" dirty="0"/>
          </a:p>
        </p:txBody>
      </p:sp>
      <p:sp>
        <p:nvSpPr>
          <p:cNvPr id="6" name="Metin kutusu 5"/>
          <p:cNvSpPr txBox="1"/>
          <p:nvPr/>
        </p:nvSpPr>
        <p:spPr>
          <a:xfrm>
            <a:off x="3389845" y="3645024"/>
            <a:ext cx="5744523" cy="2308324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Şifre idari giriş için  kurum MEBBİS ekranından aldığınız  </a:t>
            </a:r>
            <a:r>
              <a:rPr lang="tr-TR" dirty="0" err="1" smtClean="0"/>
              <a:t>DynEd</a:t>
            </a:r>
            <a:r>
              <a:rPr lang="tr-TR" dirty="0" smtClean="0"/>
              <a:t> şifresidir.</a:t>
            </a:r>
          </a:p>
          <a:p>
            <a:endParaRPr lang="tr-TR" dirty="0"/>
          </a:p>
          <a:p>
            <a:r>
              <a:rPr lang="tr-TR" dirty="0" smtClean="0"/>
              <a:t>Öğretmenler için ise Kayıt Yönetim Sisteminde verilen şifredir.</a:t>
            </a:r>
          </a:p>
          <a:p>
            <a:endParaRPr lang="tr-TR" dirty="0"/>
          </a:p>
          <a:p>
            <a:r>
              <a:rPr lang="tr-TR" dirty="0" smtClean="0"/>
              <a:t>Öğretmen şifresi </a:t>
            </a:r>
            <a:r>
              <a:rPr lang="tr-TR" dirty="0" err="1" smtClean="0"/>
              <a:t>değiştirilebilir.Ancak</a:t>
            </a:r>
            <a:r>
              <a:rPr lang="tr-TR" dirty="0" smtClean="0"/>
              <a:t> okul şifresi değiştirilemez.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03565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108" t="11409" r="7108" b="10182"/>
          <a:stretch/>
        </p:blipFill>
        <p:spPr bwMode="auto">
          <a:xfrm>
            <a:off x="33131" y="692696"/>
            <a:ext cx="9110869" cy="5433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5364088" y="1804174"/>
            <a:ext cx="3600400" cy="175432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RM ye giriş yapınca kayıtlı sınıflar ve öğretmenler görünür.</a:t>
            </a:r>
          </a:p>
          <a:p>
            <a:endParaRPr lang="tr-TR" dirty="0"/>
          </a:p>
          <a:p>
            <a:r>
              <a:rPr lang="tr-TR" dirty="0" smtClean="0"/>
              <a:t>Başlıklara tıklayarak azalan veya artan sıraya göre listeleme yapabilirsiniz.</a:t>
            </a:r>
            <a:endParaRPr lang="tr-TR" dirty="0"/>
          </a:p>
        </p:txBody>
      </p:sp>
      <p:sp>
        <p:nvSpPr>
          <p:cNvPr id="5" name="Yuvarlatılmış Dikdörtgen 4"/>
          <p:cNvSpPr/>
          <p:nvPr/>
        </p:nvSpPr>
        <p:spPr>
          <a:xfrm>
            <a:off x="1637509" y="1347226"/>
            <a:ext cx="1224136" cy="4242014"/>
          </a:xfrm>
          <a:prstGeom prst="round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997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979" t="2808" r="16475" b="12686"/>
          <a:stretch/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3203848" y="3140968"/>
            <a:ext cx="4752528" cy="1200329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   </a:t>
            </a:r>
            <a:r>
              <a:rPr lang="tr-TR" dirty="0" err="1" smtClean="0"/>
              <a:t>Teacher</a:t>
            </a:r>
            <a:r>
              <a:rPr lang="tr-TR" dirty="0" smtClean="0"/>
              <a:t> sınıfında sisteme kayıt edilmiş tüm   </a:t>
            </a:r>
          </a:p>
          <a:p>
            <a:r>
              <a:rPr lang="tr-TR" dirty="0"/>
              <a:t> </a:t>
            </a:r>
            <a:r>
              <a:rPr lang="tr-TR" dirty="0" smtClean="0"/>
              <a:t>   öğretmenlerin adı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157409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02" t="2187" r="16517" b="12053"/>
          <a:stretch/>
        </p:blipFill>
        <p:spPr bwMode="auto">
          <a:xfrm>
            <a:off x="0" y="0"/>
            <a:ext cx="9144000" cy="682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79512" y="3212976"/>
            <a:ext cx="8568952" cy="2585323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tr-TR" dirty="0" smtClean="0"/>
              <a:t>Eğer öğretmen giriş maili ve şifre unutulmuş ise ,üstte  bulunan ,</a:t>
            </a:r>
          </a:p>
          <a:p>
            <a:endParaRPr lang="tr-TR" dirty="0" smtClean="0"/>
          </a:p>
          <a:p>
            <a:r>
              <a:rPr lang="tr-TR" b="1" dirty="0" smtClean="0">
                <a:latin typeface="Arial" panose="020B0604020202020204" pitchFamily="34" charset="0"/>
                <a:cs typeface="Arial" panose="020B0604020202020204" pitchFamily="34" charset="0"/>
              </a:rPr>
              <a:t>DOSYA  -  ÖĞRENCİ ADLARINI DIŞARI AKTARMA </a:t>
            </a:r>
          </a:p>
          <a:p>
            <a:endParaRPr lang="tr-TR" dirty="0"/>
          </a:p>
          <a:p>
            <a:r>
              <a:rPr lang="tr-TR" dirty="0" smtClean="0"/>
              <a:t>seçeneğine tıklayın ve kaydedin.</a:t>
            </a:r>
          </a:p>
          <a:p>
            <a:endParaRPr lang="tr-TR" dirty="0"/>
          </a:p>
          <a:p>
            <a:r>
              <a:rPr lang="tr-TR" dirty="0" smtClean="0"/>
              <a:t>Aynı işlemi  öğrenci giriş bilgilerini almak  için sınıflar için  ya da seçili öğrenciler için de  yapabilirsiniz.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xmlns="" val="98856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286000"/>
            <a:ext cx="8391525" cy="414337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b="1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Derya SEVİNÇ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latin typeface="Arial Black" pitchFamily="34" charset="0"/>
              </a:rPr>
              <a:t>Gaziantep </a:t>
            </a:r>
            <a:r>
              <a:rPr lang="tr-TR" sz="2800" b="1" dirty="0" err="1" smtClean="0">
                <a:latin typeface="Arial Black" pitchFamily="34" charset="0"/>
              </a:rPr>
              <a:t>DynEd</a:t>
            </a:r>
            <a:r>
              <a:rPr lang="tr-TR" sz="2800" b="1" dirty="0" smtClean="0">
                <a:latin typeface="Arial Black" pitchFamily="34" charset="0"/>
              </a:rPr>
              <a:t> </a:t>
            </a:r>
            <a:r>
              <a:rPr lang="tr-TR" sz="2800" b="1" dirty="0" err="1" smtClean="0">
                <a:latin typeface="Arial Black" pitchFamily="34" charset="0"/>
              </a:rPr>
              <a:t>Koordinatorü</a:t>
            </a:r>
            <a:endParaRPr lang="tr-TR" sz="2800" b="1" dirty="0" smtClean="0">
              <a:latin typeface="Arial Black" pitchFamily="34" charset="0"/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dirty="0" smtClean="0">
                <a:latin typeface="Arial Black" pitchFamily="34" charset="0"/>
              </a:rPr>
              <a:t>Gaziantep İl Milli Eğitim Müdürlüğü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deryasevinc3346@</a:t>
            </a:r>
            <a:r>
              <a:rPr lang="tr-TR" sz="2800" b="1" i="1" dirty="0" err="1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gmail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  <a:hlinkClick r:id="rId2"/>
              </a:rPr>
              <a:t>.com</a:t>
            </a:r>
            <a:endParaRPr lang="tr-TR" sz="28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</a:rPr>
              <a:t>deryasevinc3346@</a:t>
            </a:r>
            <a:r>
              <a:rPr lang="tr-TR" sz="2800" b="1" i="1" dirty="0" err="1" smtClean="0">
                <a:solidFill>
                  <a:schemeClr val="accent1">
                    <a:lumMod val="75000"/>
                  </a:schemeClr>
                </a:solidFill>
              </a:rPr>
              <a:t>hotmail</a:t>
            </a:r>
            <a:r>
              <a:rPr lang="tr-TR" sz="2800" b="1" i="1" dirty="0" smtClean="0">
                <a:solidFill>
                  <a:schemeClr val="accent1">
                    <a:lumMod val="75000"/>
                  </a:schemeClr>
                </a:solidFill>
              </a:rPr>
              <a:t>.com</a:t>
            </a:r>
          </a:p>
        </p:txBody>
      </p:sp>
      <p:pic>
        <p:nvPicPr>
          <p:cNvPr id="38915" name="Picture 6" descr="ata-bayrak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00" y="260350"/>
            <a:ext cx="2303463" cy="163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03" t="21496" r="18269" b="16069"/>
          <a:stretch/>
        </p:blipFill>
        <p:spPr bwMode="auto">
          <a:xfrm>
            <a:off x="29553" y="116632"/>
            <a:ext cx="9171014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4434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Dikdörtgen 3"/>
          <p:cNvSpPr/>
          <p:nvPr/>
        </p:nvSpPr>
        <p:spPr>
          <a:xfrm>
            <a:off x="611560" y="2060848"/>
            <a:ext cx="10081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188" t="17755" r="17309" b="17755"/>
          <a:stretch/>
        </p:blipFill>
        <p:spPr bwMode="auto">
          <a:xfrm>
            <a:off x="16112" y="1"/>
            <a:ext cx="9144000" cy="6728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5504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cxnSp>
        <p:nvCxnSpPr>
          <p:cNvPr id="8" name="Düz Ok Bağlayıcısı 7"/>
          <p:cNvCxnSpPr/>
          <p:nvPr/>
        </p:nvCxnSpPr>
        <p:spPr>
          <a:xfrm flipV="1">
            <a:off x="5364088" y="3284984"/>
            <a:ext cx="720080" cy="53052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748" t="20302" r="18448" b="16067"/>
          <a:stretch/>
        </p:blipFill>
        <p:spPr bwMode="auto">
          <a:xfrm>
            <a:off x="251520" y="116632"/>
            <a:ext cx="8729184" cy="6624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6372200" y="71837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</a:t>
            </a:r>
            <a:r>
              <a:rPr lang="tr-TR" dirty="0" smtClean="0">
                <a:solidFill>
                  <a:srgbClr val="FF0000"/>
                </a:solidFill>
              </a:rPr>
              <a:t>SEHER ÖZEN</a:t>
            </a:r>
            <a:r>
              <a:rPr lang="tr-TR" dirty="0" smtClean="0">
                <a:solidFill>
                  <a:srgbClr val="FF0000"/>
                </a:solidFill>
              </a:rPr>
              <a:t>	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6091127" y="1412776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deryadyned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.gov.tr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6524600" y="2276872"/>
            <a:ext cx="168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solidFill>
                  <a:srgbClr val="FF0000"/>
                </a:solidFill>
              </a:rPr>
              <a:t>   </a:t>
            </a:r>
            <a:r>
              <a:rPr lang="tr-TR" dirty="0" smtClean="0">
                <a:solidFill>
                  <a:srgbClr val="FF0000"/>
                </a:solidFill>
              </a:rPr>
              <a:t>DERYA SEVİNÇ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6239010" y="3059668"/>
            <a:ext cx="25115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>
                <a:solidFill>
                  <a:srgbClr val="FF0000"/>
                </a:solidFill>
              </a:rPr>
              <a:t>deryadyned</a:t>
            </a:r>
            <a:r>
              <a:rPr lang="tr-TR" dirty="0" smtClean="0">
                <a:solidFill>
                  <a:srgbClr val="FF0000"/>
                </a:solidFill>
              </a:rPr>
              <a:t>@</a:t>
            </a:r>
            <a:r>
              <a:rPr lang="tr-TR" dirty="0" err="1" smtClean="0">
                <a:solidFill>
                  <a:srgbClr val="FF0000"/>
                </a:solidFill>
              </a:rPr>
              <a:t>meb</a:t>
            </a:r>
            <a:r>
              <a:rPr lang="tr-TR" dirty="0" smtClean="0">
                <a:solidFill>
                  <a:srgbClr val="FF0000"/>
                </a:solidFill>
              </a:rPr>
              <a:t>.gov.tr</a:t>
            </a:r>
            <a:endParaRPr lang="tr-TR" dirty="0" smtClean="0">
              <a:solidFill>
                <a:srgbClr val="FF0000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524600" y="5301208"/>
            <a:ext cx="1656184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01644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08" t="4291" r="26260" b="1016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2411760" y="1988840"/>
            <a:ext cx="1152128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Metin kutusu 4"/>
          <p:cNvSpPr txBox="1"/>
          <p:nvPr/>
        </p:nvSpPr>
        <p:spPr>
          <a:xfrm>
            <a:off x="6588224" y="1412776"/>
            <a:ext cx="2448272" cy="507831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Yeni sınıf kurmak için mavi bölmeden sınıf seviyesi seçilir.</a:t>
            </a:r>
          </a:p>
          <a:p>
            <a:endParaRPr lang="tr-TR" dirty="0" smtClean="0"/>
          </a:p>
          <a:p>
            <a:r>
              <a:rPr lang="tr-TR" dirty="0" smtClean="0"/>
              <a:t>Yan tarafa şube yazılır.</a:t>
            </a:r>
          </a:p>
          <a:p>
            <a:r>
              <a:rPr lang="tr-TR" dirty="0" smtClean="0"/>
              <a:t>Sınıf öğretmeni kısmına  İNGİLİZCE öğretmeninin </a:t>
            </a:r>
            <a:r>
              <a:rPr lang="tr-TR" u="sng" dirty="0" smtClean="0">
                <a:solidFill>
                  <a:srgbClr val="FF0000"/>
                </a:solidFill>
              </a:rPr>
              <a:t>(ücretli dahil), </a:t>
            </a:r>
            <a:r>
              <a:rPr lang="tr-TR" dirty="0" err="1" smtClean="0"/>
              <a:t>ingilizce</a:t>
            </a:r>
            <a:r>
              <a:rPr lang="tr-TR" dirty="0" smtClean="0"/>
              <a:t> öğretmeni olmayan ilkokullarda sınıf rehber öğretmenin adı yazılır. </a:t>
            </a:r>
          </a:p>
          <a:p>
            <a:endParaRPr lang="tr-TR" dirty="0" smtClean="0"/>
          </a:p>
          <a:p>
            <a:r>
              <a:rPr lang="tr-TR" dirty="0" smtClean="0"/>
              <a:t>Mail gerçek mail olmak zorunda değildir.</a:t>
            </a:r>
          </a:p>
          <a:p>
            <a:r>
              <a:rPr lang="tr-TR" dirty="0" err="1" smtClean="0"/>
              <a:t>Şifaen</a:t>
            </a:r>
            <a:r>
              <a:rPr lang="tr-TR" dirty="0" smtClean="0"/>
              <a:t> verilebilir.</a:t>
            </a:r>
          </a:p>
          <a:p>
            <a:r>
              <a:rPr lang="tr-TR" dirty="0" smtClean="0"/>
              <a:t>Sınıfı kur butonu ile sınıf kurulur.</a:t>
            </a:r>
          </a:p>
        </p:txBody>
      </p:sp>
    </p:spTree>
    <p:extLst>
      <p:ext uri="{BB962C8B-B14F-4D97-AF65-F5344CB8AC3E}">
        <p14:creationId xmlns:p14="http://schemas.microsoft.com/office/powerpoint/2010/main" xmlns="" val="30731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033" r="18826" b="10261"/>
          <a:stretch/>
        </p:blipFill>
        <p:spPr bwMode="auto">
          <a:xfrm>
            <a:off x="0" y="15112"/>
            <a:ext cx="9144000" cy="6842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107504" y="2708920"/>
            <a:ext cx="2664296" cy="369331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Sınıfa yeni öğrenci </a:t>
            </a:r>
          </a:p>
          <a:p>
            <a:r>
              <a:rPr lang="tr-TR" dirty="0" smtClean="0"/>
              <a:t>kaydetmek için daha önce kurulan sınıfa tıklanır.</a:t>
            </a:r>
          </a:p>
          <a:p>
            <a:endParaRPr lang="tr-TR" dirty="0"/>
          </a:p>
          <a:p>
            <a:r>
              <a:rPr lang="tr-TR" dirty="0" smtClean="0"/>
              <a:t>En altta bulunan </a:t>
            </a:r>
            <a:r>
              <a:rPr lang="tr-TR" dirty="0" err="1" smtClean="0"/>
              <a:t>excel</a:t>
            </a:r>
            <a:r>
              <a:rPr lang="tr-TR" dirty="0" smtClean="0"/>
              <a:t> tablosundan öğrenci kaydetme butonuna tıklanır.</a:t>
            </a:r>
          </a:p>
          <a:p>
            <a:endParaRPr lang="tr-TR" dirty="0"/>
          </a:p>
          <a:p>
            <a:r>
              <a:rPr lang="tr-TR" dirty="0" smtClean="0"/>
              <a:t>Sonradan eklemek istediğiniz öğrencileri manuel olarak buraya yazıp </a:t>
            </a:r>
            <a:r>
              <a:rPr lang="tr-TR" dirty="0" err="1" smtClean="0"/>
              <a:t>ekyebilirsiniz</a:t>
            </a:r>
            <a:r>
              <a:rPr lang="tr-TR" dirty="0" smtClean="0"/>
              <a:t>.</a:t>
            </a:r>
          </a:p>
        </p:txBody>
      </p:sp>
      <p:sp>
        <p:nvSpPr>
          <p:cNvPr id="5" name="Oval 4"/>
          <p:cNvSpPr/>
          <p:nvPr/>
        </p:nvSpPr>
        <p:spPr>
          <a:xfrm>
            <a:off x="5364088" y="5661248"/>
            <a:ext cx="172819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7" name="Düz Ok Bağlayıcısı 6"/>
          <p:cNvCxnSpPr/>
          <p:nvPr/>
        </p:nvCxnSpPr>
        <p:spPr>
          <a:xfrm flipV="1">
            <a:off x="3995936" y="3284984"/>
            <a:ext cx="432048" cy="72008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Düz Ok Bağlayıcısı 8"/>
          <p:cNvCxnSpPr/>
          <p:nvPr/>
        </p:nvCxnSpPr>
        <p:spPr>
          <a:xfrm>
            <a:off x="2411760" y="4869160"/>
            <a:ext cx="3240360" cy="108012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41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385" t="3143" r="5254" b="11462"/>
          <a:stretch/>
        </p:blipFill>
        <p:spPr bwMode="auto">
          <a:xfrm>
            <a:off x="0" y="332656"/>
            <a:ext cx="9161292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251520" y="3949540"/>
            <a:ext cx="374441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tr-TR" dirty="0" smtClean="0"/>
              <a:t>Açılan pencereden daha önce </a:t>
            </a:r>
            <a:r>
              <a:rPr lang="tr-TR" b="1" u="sng" dirty="0" smtClean="0"/>
              <a:t>Otomatik Mail Verme </a:t>
            </a:r>
          </a:p>
          <a:p>
            <a:r>
              <a:rPr lang="tr-TR" b="1" u="sng" dirty="0" smtClean="0"/>
              <a:t>Programı </a:t>
            </a:r>
            <a:r>
              <a:rPr lang="tr-TR" dirty="0" smtClean="0"/>
              <a:t>ile kaydettiğimiz liste bulunur ve Aç denilir.</a:t>
            </a:r>
            <a:endParaRPr lang="tr-TR" dirty="0"/>
          </a:p>
        </p:txBody>
      </p:sp>
      <p:sp>
        <p:nvSpPr>
          <p:cNvPr id="6" name="Oval 5"/>
          <p:cNvSpPr/>
          <p:nvPr/>
        </p:nvSpPr>
        <p:spPr>
          <a:xfrm>
            <a:off x="7164288" y="3034536"/>
            <a:ext cx="864096" cy="4277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7810756" y="1268760"/>
            <a:ext cx="864096" cy="144016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406655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959</Words>
  <PresentationFormat>Ekran Gösterisi (4:3)</PresentationFormat>
  <Paragraphs>175</Paragraphs>
  <Slides>34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34</vt:i4>
      </vt:variant>
    </vt:vector>
  </HeadingPairs>
  <TitlesOfParts>
    <vt:vector size="35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DeryaSEVINC</dc:creator>
  <cp:lastModifiedBy>DeryaSEVINC</cp:lastModifiedBy>
  <cp:revision>4</cp:revision>
  <dcterms:created xsi:type="dcterms:W3CDTF">2018-09-28T06:44:32Z</dcterms:created>
  <dcterms:modified xsi:type="dcterms:W3CDTF">2018-10-22T06:34:05Z</dcterms:modified>
</cp:coreProperties>
</file>