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7" r:id="rId2"/>
    <p:sldId id="261" r:id="rId3"/>
    <p:sldId id="258" r:id="rId4"/>
    <p:sldId id="260" r:id="rId5"/>
    <p:sldId id="311" r:id="rId6"/>
    <p:sldId id="313" r:id="rId7"/>
    <p:sldId id="314" r:id="rId8"/>
    <p:sldId id="363" r:id="rId9"/>
    <p:sldId id="315" r:id="rId10"/>
    <p:sldId id="316" r:id="rId11"/>
    <p:sldId id="317" r:id="rId12"/>
    <p:sldId id="318" r:id="rId13"/>
    <p:sldId id="347" r:id="rId14"/>
    <p:sldId id="348" r:id="rId15"/>
    <p:sldId id="365" r:id="rId16"/>
    <p:sldId id="349" r:id="rId17"/>
    <p:sldId id="350" r:id="rId18"/>
    <p:sldId id="351" r:id="rId19"/>
    <p:sldId id="352" r:id="rId20"/>
    <p:sldId id="353" r:id="rId21"/>
    <p:sldId id="354" r:id="rId22"/>
    <p:sldId id="355" r:id="rId23"/>
    <p:sldId id="357" r:id="rId24"/>
    <p:sldId id="358" r:id="rId25"/>
    <p:sldId id="359" r:id="rId26"/>
    <p:sldId id="360" r:id="rId27"/>
    <p:sldId id="361" r:id="rId28"/>
    <p:sldId id="263" r:id="rId29"/>
    <p:sldId id="265" r:id="rId30"/>
    <p:sldId id="266" r:id="rId31"/>
    <p:sldId id="275" r:id="rId32"/>
    <p:sldId id="366" r:id="rId33"/>
    <p:sldId id="276" r:id="rId34"/>
    <p:sldId id="277" r:id="rId35"/>
    <p:sldId id="278" r:id="rId36"/>
    <p:sldId id="279" r:id="rId37"/>
    <p:sldId id="280" r:id="rId38"/>
    <p:sldId id="282" r:id="rId39"/>
    <p:sldId id="283" r:id="rId40"/>
    <p:sldId id="285" r:id="rId41"/>
    <p:sldId id="286" r:id="rId42"/>
    <p:sldId id="287" r:id="rId43"/>
    <p:sldId id="288" r:id="rId44"/>
    <p:sldId id="289" r:id="rId45"/>
    <p:sldId id="291"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62"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3C687"/>
    <a:srgbClr val="FEF7DE"/>
    <a:srgbClr val="FEF9E6"/>
    <a:srgbClr val="FDF8D7"/>
    <a:srgbClr val="F9F4D3"/>
    <a:srgbClr val="F2F1DA"/>
    <a:srgbClr val="4D4D4D"/>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en-US" altLang="tr-TR"/>
          </a:p>
        </p:txBody>
      </p:sp>
      <p:sp>
        <p:nvSpPr>
          <p:cNvPr id="5" name="18 Altbilgi Yer Tutucusu"/>
          <p:cNvSpPr>
            <a:spLocks noGrp="1"/>
          </p:cNvSpPr>
          <p:nvPr>
            <p:ph type="ftr" sz="quarter" idx="11"/>
          </p:nvPr>
        </p:nvSpPr>
        <p:spPr/>
        <p:txBody>
          <a:bodyPr/>
          <a:lstStyle>
            <a:lvl1pPr>
              <a:defRPr/>
            </a:lvl1pPr>
          </a:lstStyle>
          <a:p>
            <a:pPr>
              <a:defRPr/>
            </a:pPr>
            <a:endParaRPr lang="en-US" altLang="tr-TR"/>
          </a:p>
        </p:txBody>
      </p:sp>
      <p:sp>
        <p:nvSpPr>
          <p:cNvPr id="6" name="26 Slayt Numarası Yer Tutucusu"/>
          <p:cNvSpPr>
            <a:spLocks noGrp="1"/>
          </p:cNvSpPr>
          <p:nvPr>
            <p:ph type="sldNum" sz="quarter" idx="12"/>
          </p:nvPr>
        </p:nvSpPr>
        <p:spPr/>
        <p:txBody>
          <a:bodyPr/>
          <a:lstStyle>
            <a:lvl1pPr>
              <a:defRPr/>
            </a:lvl1pPr>
          </a:lstStyle>
          <a:p>
            <a:pPr>
              <a:defRPr/>
            </a:pPr>
            <a:fld id="{D1F974EA-D5C3-4576-B002-2DEEA70E2940}" type="slidenum">
              <a:rPr lang="en-US" altLang="tr-TR"/>
              <a:pPr>
                <a:defRPr/>
              </a:pPr>
              <a:t>‹#›</a:t>
            </a:fld>
            <a:endParaRPr lang="en-US"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en-US" altLang="tr-TR"/>
          </a:p>
        </p:txBody>
      </p:sp>
      <p:sp>
        <p:nvSpPr>
          <p:cNvPr id="5" name="21 Altbilgi Yer Tutucusu"/>
          <p:cNvSpPr>
            <a:spLocks noGrp="1"/>
          </p:cNvSpPr>
          <p:nvPr>
            <p:ph type="ftr" sz="quarter" idx="11"/>
          </p:nvPr>
        </p:nvSpPr>
        <p:spPr/>
        <p:txBody>
          <a:bodyPr/>
          <a:lstStyle>
            <a:lvl1pPr>
              <a:defRPr/>
            </a:lvl1pPr>
          </a:lstStyle>
          <a:p>
            <a:pPr>
              <a:defRPr/>
            </a:pPr>
            <a:endParaRPr lang="en-US" altLang="tr-TR"/>
          </a:p>
        </p:txBody>
      </p:sp>
      <p:sp>
        <p:nvSpPr>
          <p:cNvPr id="6" name="17 Slayt Numarası Yer Tutucusu"/>
          <p:cNvSpPr>
            <a:spLocks noGrp="1"/>
          </p:cNvSpPr>
          <p:nvPr>
            <p:ph type="sldNum" sz="quarter" idx="12"/>
          </p:nvPr>
        </p:nvSpPr>
        <p:spPr/>
        <p:txBody>
          <a:bodyPr/>
          <a:lstStyle>
            <a:lvl1pPr>
              <a:defRPr/>
            </a:lvl1pPr>
          </a:lstStyle>
          <a:p>
            <a:pPr>
              <a:defRPr/>
            </a:pPr>
            <a:fld id="{35F597AE-62B9-4A8F-B9DF-75FD3E3B545F}" type="slidenum">
              <a:rPr lang="en-US" altLang="tr-TR"/>
              <a:pPr>
                <a:defRPr/>
              </a:pPr>
              <a:t>‹#›</a:t>
            </a:fld>
            <a:endParaRPr lang="en-US"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en-US" altLang="tr-TR"/>
          </a:p>
        </p:txBody>
      </p:sp>
      <p:sp>
        <p:nvSpPr>
          <p:cNvPr id="5" name="21 Altbilgi Yer Tutucusu"/>
          <p:cNvSpPr>
            <a:spLocks noGrp="1"/>
          </p:cNvSpPr>
          <p:nvPr>
            <p:ph type="ftr" sz="quarter" idx="11"/>
          </p:nvPr>
        </p:nvSpPr>
        <p:spPr/>
        <p:txBody>
          <a:bodyPr/>
          <a:lstStyle>
            <a:lvl1pPr>
              <a:defRPr/>
            </a:lvl1pPr>
          </a:lstStyle>
          <a:p>
            <a:pPr>
              <a:defRPr/>
            </a:pPr>
            <a:endParaRPr lang="en-US" altLang="tr-TR"/>
          </a:p>
        </p:txBody>
      </p:sp>
      <p:sp>
        <p:nvSpPr>
          <p:cNvPr id="6" name="17 Slayt Numarası Yer Tutucusu"/>
          <p:cNvSpPr>
            <a:spLocks noGrp="1"/>
          </p:cNvSpPr>
          <p:nvPr>
            <p:ph type="sldNum" sz="quarter" idx="12"/>
          </p:nvPr>
        </p:nvSpPr>
        <p:spPr/>
        <p:txBody>
          <a:bodyPr/>
          <a:lstStyle>
            <a:lvl1pPr>
              <a:defRPr/>
            </a:lvl1pPr>
          </a:lstStyle>
          <a:p>
            <a:pPr>
              <a:defRPr/>
            </a:pPr>
            <a:fld id="{94452FDF-2D0D-4919-AEE5-822B25470B7E}" type="slidenum">
              <a:rPr lang="en-US" altLang="tr-TR"/>
              <a:pPr>
                <a:defRPr/>
              </a:pPr>
              <a:t>‹#›</a:t>
            </a:fld>
            <a:endParaRPr lang="en-US"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en-US" altLang="tr-TR"/>
          </a:p>
        </p:txBody>
      </p:sp>
      <p:sp>
        <p:nvSpPr>
          <p:cNvPr id="5" name="21 Altbilgi Yer Tutucusu"/>
          <p:cNvSpPr>
            <a:spLocks noGrp="1"/>
          </p:cNvSpPr>
          <p:nvPr>
            <p:ph type="ftr" sz="quarter" idx="11"/>
          </p:nvPr>
        </p:nvSpPr>
        <p:spPr/>
        <p:txBody>
          <a:bodyPr/>
          <a:lstStyle>
            <a:lvl1pPr>
              <a:defRPr/>
            </a:lvl1pPr>
          </a:lstStyle>
          <a:p>
            <a:pPr>
              <a:defRPr/>
            </a:pPr>
            <a:endParaRPr lang="en-US" altLang="tr-TR"/>
          </a:p>
        </p:txBody>
      </p:sp>
      <p:sp>
        <p:nvSpPr>
          <p:cNvPr id="6" name="17 Slayt Numarası Yer Tutucusu"/>
          <p:cNvSpPr>
            <a:spLocks noGrp="1"/>
          </p:cNvSpPr>
          <p:nvPr>
            <p:ph type="sldNum" sz="quarter" idx="12"/>
          </p:nvPr>
        </p:nvSpPr>
        <p:spPr/>
        <p:txBody>
          <a:bodyPr/>
          <a:lstStyle>
            <a:lvl1pPr>
              <a:defRPr/>
            </a:lvl1pPr>
          </a:lstStyle>
          <a:p>
            <a:pPr>
              <a:defRPr/>
            </a:pPr>
            <a:fld id="{8ADE8279-6064-4CCD-B9DC-603216CB2A96}" type="slidenum">
              <a:rPr lang="en-US" altLang="tr-TR"/>
              <a:pPr>
                <a:defRPr/>
              </a:pPr>
              <a:t>‹#›</a:t>
            </a:fld>
            <a:endParaRPr lang="en-US"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en-US" altLang="tr-TR"/>
          </a:p>
        </p:txBody>
      </p:sp>
      <p:sp>
        <p:nvSpPr>
          <p:cNvPr id="5" name="4 Altbilgi Yer Tutucusu"/>
          <p:cNvSpPr>
            <a:spLocks noGrp="1"/>
          </p:cNvSpPr>
          <p:nvPr>
            <p:ph type="ftr" sz="quarter" idx="11"/>
          </p:nvPr>
        </p:nvSpPr>
        <p:spPr/>
        <p:txBody>
          <a:bodyPr/>
          <a:lstStyle>
            <a:lvl1pPr>
              <a:defRPr/>
            </a:lvl1pPr>
          </a:lstStyle>
          <a:p>
            <a:pPr>
              <a:defRPr/>
            </a:pPr>
            <a:endParaRPr lang="en-US" altLang="tr-TR"/>
          </a:p>
        </p:txBody>
      </p:sp>
      <p:sp>
        <p:nvSpPr>
          <p:cNvPr id="6" name="5 Slayt Numarası Yer Tutucusu"/>
          <p:cNvSpPr>
            <a:spLocks noGrp="1"/>
          </p:cNvSpPr>
          <p:nvPr>
            <p:ph type="sldNum" sz="quarter" idx="12"/>
          </p:nvPr>
        </p:nvSpPr>
        <p:spPr/>
        <p:txBody>
          <a:bodyPr/>
          <a:lstStyle>
            <a:lvl1pPr>
              <a:defRPr/>
            </a:lvl1pPr>
          </a:lstStyle>
          <a:p>
            <a:pPr>
              <a:defRPr/>
            </a:pPr>
            <a:fld id="{56342975-3638-4797-BCAE-3118E222CDC5}" type="slidenum">
              <a:rPr lang="en-US" altLang="tr-TR"/>
              <a:pPr>
                <a:defRPr/>
              </a:pPr>
              <a:t>‹#›</a:t>
            </a:fld>
            <a:endParaRPr lang="en-US"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en-US" altLang="tr-TR"/>
          </a:p>
        </p:txBody>
      </p:sp>
      <p:sp>
        <p:nvSpPr>
          <p:cNvPr id="6" name="21 Altbilgi Yer Tutucusu"/>
          <p:cNvSpPr>
            <a:spLocks noGrp="1"/>
          </p:cNvSpPr>
          <p:nvPr>
            <p:ph type="ftr" sz="quarter" idx="11"/>
          </p:nvPr>
        </p:nvSpPr>
        <p:spPr/>
        <p:txBody>
          <a:bodyPr/>
          <a:lstStyle>
            <a:lvl1pPr>
              <a:defRPr/>
            </a:lvl1pPr>
          </a:lstStyle>
          <a:p>
            <a:pPr>
              <a:defRPr/>
            </a:pPr>
            <a:endParaRPr lang="en-US" altLang="tr-TR"/>
          </a:p>
        </p:txBody>
      </p:sp>
      <p:sp>
        <p:nvSpPr>
          <p:cNvPr id="7" name="17 Slayt Numarası Yer Tutucusu"/>
          <p:cNvSpPr>
            <a:spLocks noGrp="1"/>
          </p:cNvSpPr>
          <p:nvPr>
            <p:ph type="sldNum" sz="quarter" idx="12"/>
          </p:nvPr>
        </p:nvSpPr>
        <p:spPr/>
        <p:txBody>
          <a:bodyPr/>
          <a:lstStyle>
            <a:lvl1pPr>
              <a:defRPr/>
            </a:lvl1pPr>
          </a:lstStyle>
          <a:p>
            <a:pPr>
              <a:defRPr/>
            </a:pPr>
            <a:fld id="{D8D0CC82-97B8-4C84-AC50-F9AF19559704}" type="slidenum">
              <a:rPr lang="en-US" altLang="tr-TR"/>
              <a:pPr>
                <a:defRPr/>
              </a:pPr>
              <a:t>‹#›</a:t>
            </a:fld>
            <a:endParaRPr lang="en-US"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en-US" altLang="tr-TR"/>
          </a:p>
        </p:txBody>
      </p:sp>
      <p:sp>
        <p:nvSpPr>
          <p:cNvPr id="8" name="21 Altbilgi Yer Tutucusu"/>
          <p:cNvSpPr>
            <a:spLocks noGrp="1"/>
          </p:cNvSpPr>
          <p:nvPr>
            <p:ph type="ftr" sz="quarter" idx="11"/>
          </p:nvPr>
        </p:nvSpPr>
        <p:spPr/>
        <p:txBody>
          <a:bodyPr/>
          <a:lstStyle>
            <a:lvl1pPr>
              <a:defRPr/>
            </a:lvl1pPr>
          </a:lstStyle>
          <a:p>
            <a:pPr>
              <a:defRPr/>
            </a:pPr>
            <a:endParaRPr lang="en-US" altLang="tr-TR"/>
          </a:p>
        </p:txBody>
      </p:sp>
      <p:sp>
        <p:nvSpPr>
          <p:cNvPr id="9" name="17 Slayt Numarası Yer Tutucusu"/>
          <p:cNvSpPr>
            <a:spLocks noGrp="1"/>
          </p:cNvSpPr>
          <p:nvPr>
            <p:ph type="sldNum" sz="quarter" idx="12"/>
          </p:nvPr>
        </p:nvSpPr>
        <p:spPr/>
        <p:txBody>
          <a:bodyPr/>
          <a:lstStyle>
            <a:lvl1pPr>
              <a:defRPr/>
            </a:lvl1pPr>
          </a:lstStyle>
          <a:p>
            <a:pPr>
              <a:defRPr/>
            </a:pPr>
            <a:fld id="{6AFBC11C-CAD9-497B-8139-1681C4E5BDBC}" type="slidenum">
              <a:rPr lang="en-US" altLang="tr-TR"/>
              <a:pPr>
                <a:defRPr/>
              </a:pPr>
              <a:t>‹#›</a:t>
            </a:fld>
            <a:endParaRPr lang="en-US"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en-US" altLang="tr-TR"/>
          </a:p>
        </p:txBody>
      </p:sp>
      <p:sp>
        <p:nvSpPr>
          <p:cNvPr id="4" name="21 Altbilgi Yer Tutucusu"/>
          <p:cNvSpPr>
            <a:spLocks noGrp="1"/>
          </p:cNvSpPr>
          <p:nvPr>
            <p:ph type="ftr" sz="quarter" idx="11"/>
          </p:nvPr>
        </p:nvSpPr>
        <p:spPr/>
        <p:txBody>
          <a:bodyPr/>
          <a:lstStyle>
            <a:lvl1pPr>
              <a:defRPr/>
            </a:lvl1pPr>
          </a:lstStyle>
          <a:p>
            <a:pPr>
              <a:defRPr/>
            </a:pPr>
            <a:endParaRPr lang="en-US" altLang="tr-TR"/>
          </a:p>
        </p:txBody>
      </p:sp>
      <p:sp>
        <p:nvSpPr>
          <p:cNvPr id="5" name="17 Slayt Numarası Yer Tutucusu"/>
          <p:cNvSpPr>
            <a:spLocks noGrp="1"/>
          </p:cNvSpPr>
          <p:nvPr>
            <p:ph type="sldNum" sz="quarter" idx="12"/>
          </p:nvPr>
        </p:nvSpPr>
        <p:spPr/>
        <p:txBody>
          <a:bodyPr/>
          <a:lstStyle>
            <a:lvl1pPr>
              <a:defRPr/>
            </a:lvl1pPr>
          </a:lstStyle>
          <a:p>
            <a:pPr>
              <a:defRPr/>
            </a:pPr>
            <a:fld id="{A83F4F25-795C-493F-93A0-5588EA3EF6E1}" type="slidenum">
              <a:rPr lang="en-US" altLang="tr-TR"/>
              <a:pPr>
                <a:defRPr/>
              </a:pPr>
              <a:t>‹#›</a:t>
            </a:fld>
            <a:endParaRPr lang="en-US"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en-US" altLang="tr-TR"/>
          </a:p>
        </p:txBody>
      </p:sp>
      <p:sp>
        <p:nvSpPr>
          <p:cNvPr id="3" name="21 Altbilgi Yer Tutucusu"/>
          <p:cNvSpPr>
            <a:spLocks noGrp="1"/>
          </p:cNvSpPr>
          <p:nvPr>
            <p:ph type="ftr" sz="quarter" idx="11"/>
          </p:nvPr>
        </p:nvSpPr>
        <p:spPr/>
        <p:txBody>
          <a:bodyPr/>
          <a:lstStyle>
            <a:lvl1pPr>
              <a:defRPr/>
            </a:lvl1pPr>
          </a:lstStyle>
          <a:p>
            <a:pPr>
              <a:defRPr/>
            </a:pPr>
            <a:endParaRPr lang="en-US" altLang="tr-TR"/>
          </a:p>
        </p:txBody>
      </p:sp>
      <p:sp>
        <p:nvSpPr>
          <p:cNvPr id="4" name="17 Slayt Numarası Yer Tutucusu"/>
          <p:cNvSpPr>
            <a:spLocks noGrp="1"/>
          </p:cNvSpPr>
          <p:nvPr>
            <p:ph type="sldNum" sz="quarter" idx="12"/>
          </p:nvPr>
        </p:nvSpPr>
        <p:spPr/>
        <p:txBody>
          <a:bodyPr/>
          <a:lstStyle>
            <a:lvl1pPr>
              <a:defRPr/>
            </a:lvl1pPr>
          </a:lstStyle>
          <a:p>
            <a:pPr>
              <a:defRPr/>
            </a:pPr>
            <a:fld id="{D62FBF1E-90F3-4AAE-A4F0-E202106D999D}" type="slidenum">
              <a:rPr lang="en-US" altLang="tr-TR"/>
              <a:pPr>
                <a:defRPr/>
              </a:pPr>
              <a:t>‹#›</a:t>
            </a:fld>
            <a:endParaRPr lang="en-US"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en-US" altLang="tr-TR"/>
          </a:p>
        </p:txBody>
      </p:sp>
      <p:sp>
        <p:nvSpPr>
          <p:cNvPr id="6" name="21 Altbilgi Yer Tutucusu"/>
          <p:cNvSpPr>
            <a:spLocks noGrp="1"/>
          </p:cNvSpPr>
          <p:nvPr>
            <p:ph type="ftr" sz="quarter" idx="11"/>
          </p:nvPr>
        </p:nvSpPr>
        <p:spPr/>
        <p:txBody>
          <a:bodyPr/>
          <a:lstStyle>
            <a:lvl1pPr>
              <a:defRPr/>
            </a:lvl1pPr>
          </a:lstStyle>
          <a:p>
            <a:pPr>
              <a:defRPr/>
            </a:pPr>
            <a:endParaRPr lang="en-US" altLang="tr-TR"/>
          </a:p>
        </p:txBody>
      </p:sp>
      <p:sp>
        <p:nvSpPr>
          <p:cNvPr id="7" name="17 Slayt Numarası Yer Tutucusu"/>
          <p:cNvSpPr>
            <a:spLocks noGrp="1"/>
          </p:cNvSpPr>
          <p:nvPr>
            <p:ph type="sldNum" sz="quarter" idx="12"/>
          </p:nvPr>
        </p:nvSpPr>
        <p:spPr/>
        <p:txBody>
          <a:bodyPr/>
          <a:lstStyle>
            <a:lvl1pPr>
              <a:defRPr/>
            </a:lvl1pPr>
          </a:lstStyle>
          <a:p>
            <a:pPr>
              <a:defRPr/>
            </a:pPr>
            <a:fld id="{C304A2FB-D684-4386-B0A3-2F6043186882}" type="slidenum">
              <a:rPr lang="en-US" altLang="tr-TR"/>
              <a:pPr>
                <a:defRPr/>
              </a:pPr>
              <a:t>‹#›</a:t>
            </a:fld>
            <a:endParaRPr lang="en-US"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en-US" altLang="tr-TR"/>
          </a:p>
        </p:txBody>
      </p:sp>
      <p:sp>
        <p:nvSpPr>
          <p:cNvPr id="10" name="5 Altbilgi Yer Tutucusu"/>
          <p:cNvSpPr>
            <a:spLocks noGrp="1"/>
          </p:cNvSpPr>
          <p:nvPr>
            <p:ph type="ftr" sz="quarter" idx="11"/>
          </p:nvPr>
        </p:nvSpPr>
        <p:spPr/>
        <p:txBody>
          <a:bodyPr/>
          <a:lstStyle>
            <a:lvl1pPr>
              <a:defRPr/>
            </a:lvl1pPr>
          </a:lstStyle>
          <a:p>
            <a:pPr>
              <a:defRPr/>
            </a:pPr>
            <a:endParaRPr lang="en-US" alt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BBD78588-3091-4C3E-BF36-7A9974298EAB}" type="slidenum">
              <a:rPr lang="en-US" altLang="tr-TR"/>
              <a:pPr>
                <a:defRPr/>
              </a:pPr>
              <a:t>‹#›</a:t>
            </a:fld>
            <a:endParaRPr lang="en-US"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B98169C0-F3A7-4508-BB28-68EA3C0A3D95}" type="slidenum">
              <a:rPr lang="en-US" altLang="tr-TR"/>
              <a:pPr>
                <a:defRPr/>
              </a:pPr>
              <a:t>‹#›</a:t>
            </a:fld>
            <a:endParaRPr lang="en-US" alt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35" r:id="rId1"/>
    <p:sldLayoutId id="2147483927" r:id="rId2"/>
    <p:sldLayoutId id="2147483936" r:id="rId3"/>
    <p:sldLayoutId id="2147483928" r:id="rId4"/>
    <p:sldLayoutId id="2147483929" r:id="rId5"/>
    <p:sldLayoutId id="2147483930" r:id="rId6"/>
    <p:sldLayoutId id="2147483931" r:id="rId7"/>
    <p:sldLayoutId id="2147483932" r:id="rId8"/>
    <p:sldLayoutId id="2147483937" r:id="rId9"/>
    <p:sldLayoutId id="2147483933" r:id="rId10"/>
    <p:sldLayoutId id="214748393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eb.gov.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4 Resim" descr="il mem logo.PNG"/>
          <p:cNvPicPr>
            <a:picLocks noChangeAspect="1"/>
          </p:cNvPicPr>
          <p:nvPr/>
        </p:nvPicPr>
        <p:blipFill>
          <a:blip r:embed="rId2" cstate="print"/>
          <a:srcRect/>
          <a:stretch>
            <a:fillRect/>
          </a:stretch>
        </p:blipFill>
        <p:spPr bwMode="auto">
          <a:xfrm>
            <a:off x="3352800" y="609600"/>
            <a:ext cx="2133600" cy="1782763"/>
          </a:xfrm>
          <a:prstGeom prst="rect">
            <a:avLst/>
          </a:prstGeom>
          <a:noFill/>
          <a:ln w="9525">
            <a:noFill/>
            <a:miter lim="800000"/>
            <a:headEnd/>
            <a:tailEnd/>
          </a:ln>
        </p:spPr>
      </p:pic>
      <p:sp>
        <p:nvSpPr>
          <p:cNvPr id="4099" name="Rectangle 3"/>
          <p:cNvSpPr>
            <a:spLocks noGrp="1" noChangeArrowheads="1"/>
          </p:cNvSpPr>
          <p:nvPr>
            <p:ph idx="1"/>
          </p:nvPr>
        </p:nvSpPr>
        <p:spPr>
          <a:xfrm>
            <a:off x="457200" y="3276600"/>
            <a:ext cx="8001000" cy="4114800"/>
          </a:xfrm>
        </p:spPr>
        <p:txBody>
          <a:bodyPr>
            <a:normAutofit/>
          </a:bodyPr>
          <a:lstStyle/>
          <a:p>
            <a:pPr marL="274320" indent="-274320" algn="ctr" fontAlgn="auto">
              <a:spcAft>
                <a:spcPts val="0"/>
              </a:spcAft>
              <a:buClr>
                <a:schemeClr val="accent3"/>
              </a:buClr>
              <a:buFontTx/>
              <a:buNone/>
              <a:defRPr/>
            </a:pPr>
            <a:endParaRPr lang="tr-TR" altLang="tr-TR" sz="1000" dirty="0" smtClean="0">
              <a:solidFill>
                <a:schemeClr val="accent5">
                  <a:lumMod val="10000"/>
                </a:schemeClr>
              </a:solidFill>
            </a:endParaRPr>
          </a:p>
          <a:p>
            <a:pPr marL="274320" indent="-274320" algn="ctr" fontAlgn="auto">
              <a:spcAft>
                <a:spcPts val="0"/>
              </a:spcAft>
              <a:buClr>
                <a:schemeClr val="accent3"/>
              </a:buClr>
              <a:buFontTx/>
              <a:buNone/>
              <a:defRPr/>
            </a:pPr>
            <a:r>
              <a:rPr lang="tr-TR" altLang="tr-TR" sz="4400" b="1" dirty="0" smtClean="0">
                <a:solidFill>
                  <a:schemeClr val="accent1"/>
                </a:solidFill>
              </a:rPr>
              <a:t>2016-2017 </a:t>
            </a:r>
          </a:p>
          <a:p>
            <a:pPr marL="274320" indent="-274320" algn="ctr" fontAlgn="auto">
              <a:spcAft>
                <a:spcPts val="0"/>
              </a:spcAft>
              <a:buClr>
                <a:schemeClr val="accent3"/>
              </a:buClr>
              <a:buFontTx/>
              <a:buNone/>
              <a:defRPr/>
            </a:pPr>
            <a:r>
              <a:rPr lang="tr-TR" altLang="tr-TR" sz="4400" b="1" dirty="0" smtClean="0">
                <a:solidFill>
                  <a:schemeClr val="accent1"/>
                </a:solidFill>
              </a:rPr>
              <a:t>I. Dönem Ortak Sınav</a:t>
            </a:r>
          </a:p>
          <a:p>
            <a:pPr marL="274320" indent="-274320" algn="ctr" fontAlgn="auto">
              <a:spcAft>
                <a:spcPts val="0"/>
              </a:spcAft>
              <a:buClr>
                <a:schemeClr val="accent3"/>
              </a:buClr>
              <a:buFontTx/>
              <a:buNone/>
              <a:defRPr/>
            </a:pPr>
            <a:r>
              <a:rPr lang="tr-TR" altLang="tr-TR" sz="4400" b="1" dirty="0" smtClean="0">
                <a:solidFill>
                  <a:schemeClr val="accent1"/>
                </a:solidFill>
              </a:rPr>
              <a:t>Bilgilendirme Sunusu</a:t>
            </a:r>
          </a:p>
          <a:p>
            <a:pPr marL="274320" indent="-274320" algn="ctr" fontAlgn="auto">
              <a:spcAft>
                <a:spcPts val="0"/>
              </a:spcAft>
              <a:buClr>
                <a:schemeClr val="accent3"/>
              </a:buClr>
              <a:buFontTx/>
              <a:buNone/>
              <a:defRPr/>
            </a:pPr>
            <a:endParaRPr lang="tr-TR" altLang="tr-TR" sz="1000" b="1" dirty="0" smtClean="0">
              <a:solidFill>
                <a:schemeClr val="accent5">
                  <a:lumMod val="10000"/>
                </a:schemeClr>
              </a:solidFill>
            </a:endParaRPr>
          </a:p>
        </p:txBody>
      </p:sp>
      <p:sp>
        <p:nvSpPr>
          <p:cNvPr id="5124" name="Metin kutusu 1"/>
          <p:cNvSpPr txBox="1">
            <a:spLocks noChangeArrowheads="1"/>
          </p:cNvSpPr>
          <p:nvPr/>
        </p:nvSpPr>
        <p:spPr bwMode="auto">
          <a:xfrm>
            <a:off x="1066800" y="2590800"/>
            <a:ext cx="7315200" cy="523875"/>
          </a:xfrm>
          <a:prstGeom prst="rect">
            <a:avLst/>
          </a:prstGeom>
          <a:noFill/>
          <a:ln w="9525">
            <a:noFill/>
            <a:miter lim="800000"/>
            <a:headEnd/>
            <a:tailEnd/>
          </a:ln>
        </p:spPr>
        <p:txBody>
          <a:bodyPr>
            <a:spAutoFit/>
          </a:bodyPr>
          <a:lstStyle/>
          <a:p>
            <a:pPr algn="ctr" eaLnBrk="1" hangingPunct="1"/>
            <a:r>
              <a:rPr lang="tr-TR" sz="2800" b="1"/>
              <a:t>Gaziantep İl Milli Eğitim Müdürlüğü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3" name="İçerik Yer Tutucusu 2"/>
          <p:cNvSpPr>
            <a:spLocks noGrp="1"/>
          </p:cNvSpPr>
          <p:nvPr>
            <p:ph idx="1"/>
          </p:nvPr>
        </p:nvSpPr>
        <p:spPr>
          <a:xfrm>
            <a:off x="609600" y="1905000"/>
            <a:ext cx="8283575" cy="4953000"/>
          </a:xfrm>
        </p:spPr>
        <p:txBody>
          <a:bodyPr>
            <a:normAutofit/>
          </a:bodyPr>
          <a:lstStyle/>
          <a:p>
            <a:pPr marL="0" indent="0" fontAlgn="auto">
              <a:spcAft>
                <a:spcPts val="0"/>
              </a:spcAft>
              <a:buClr>
                <a:schemeClr val="accent3"/>
              </a:buClr>
              <a:buFontTx/>
              <a:buNone/>
              <a:defRPr/>
            </a:pPr>
            <a:endParaRPr lang="tr-TR" sz="2400" dirty="0" smtClean="0"/>
          </a:p>
          <a:p>
            <a:pPr marL="0" indent="0" fontAlgn="auto">
              <a:spcAft>
                <a:spcPts val="0"/>
              </a:spcAft>
              <a:buClr>
                <a:schemeClr val="accent3"/>
              </a:buClr>
              <a:buFontTx/>
              <a:buNone/>
              <a:defRPr/>
            </a:pPr>
            <a:r>
              <a:rPr lang="en-US" sz="2400" dirty="0" err="1" smtClean="0"/>
              <a:t>Ayrıca</a:t>
            </a:r>
            <a:r>
              <a:rPr lang="en-US" sz="2400" dirty="0" smtClean="0"/>
              <a:t> mazeret sınavına katılması uygun görülen öğrencilerin bilgileri, okul müdürlüklerince e-Okul Sistemine sınavlar tamamlandıktan sonra 5 (beş) gün içerisinde giriş yapılacaktır.</a:t>
            </a:r>
            <a:endParaRPr lang="tr-TR" sz="2400" dirty="0" smtClean="0"/>
          </a:p>
          <a:p>
            <a:pPr marL="0" indent="0" fontAlgn="auto">
              <a:spcAft>
                <a:spcPts val="0"/>
              </a:spcAft>
              <a:buClr>
                <a:schemeClr val="accent3"/>
              </a:buClr>
              <a:buFontTx/>
              <a:buNone/>
              <a:defRPr/>
            </a:pPr>
            <a:r>
              <a:rPr lang="en-US" sz="2400" dirty="0" smtClean="0"/>
              <a:t> </a:t>
            </a:r>
            <a:r>
              <a:rPr lang="tr-TR" sz="2400" dirty="0" smtClean="0"/>
              <a:t> </a:t>
            </a:r>
          </a:p>
          <a:p>
            <a:pPr marL="0" indent="0" fontAlgn="auto">
              <a:spcAft>
                <a:spcPts val="0"/>
              </a:spcAft>
              <a:buClr>
                <a:schemeClr val="accent3"/>
              </a:buClr>
              <a:buFontTx/>
              <a:buNone/>
              <a:defRPr/>
            </a:pPr>
            <a:r>
              <a:rPr lang="en-US" sz="2400" dirty="0" smtClean="0"/>
              <a:t>Mazereti okul müdürlüğünce uygun görülen öğrenciler için Bakanlıkça belirlenen tarih ve merkezlerde mazeret sınavı yapılacaktır.</a:t>
            </a:r>
            <a:endParaRPr lang="tr-TR" sz="2400" dirty="0" smtClean="0"/>
          </a:p>
          <a:p>
            <a:pPr marL="274320" indent="-274320" fontAlgn="auto">
              <a:spcAft>
                <a:spcPts val="0"/>
              </a:spcAft>
              <a:buClr>
                <a:schemeClr val="accent3"/>
              </a:buClr>
              <a:buFont typeface="Wingdings 2"/>
              <a:buChar char=""/>
              <a:defRPr/>
            </a:pPr>
            <a:endParaRPr lang="tr-TR" dirty="0" smtClean="0"/>
          </a:p>
          <a:p>
            <a:pPr marL="274320" indent="-274320" fontAlgn="auto">
              <a:spcAft>
                <a:spcPts val="0"/>
              </a:spcAft>
              <a:buClr>
                <a:schemeClr val="accent3"/>
              </a:buClr>
              <a:buFont typeface="Wingdings 2"/>
              <a:buChar char=""/>
              <a:defRPr/>
            </a:pPr>
            <a:endParaRPr lang="tr-TR"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14338" name="İçerik Yer Tutucusu 2"/>
          <p:cNvSpPr>
            <a:spLocks noGrp="1"/>
          </p:cNvSpPr>
          <p:nvPr>
            <p:ph idx="1"/>
          </p:nvPr>
        </p:nvSpPr>
        <p:spPr>
          <a:xfrm>
            <a:off x="619125" y="1981200"/>
            <a:ext cx="7994650" cy="3733800"/>
          </a:xfrm>
        </p:spPr>
        <p:txBody>
          <a:bodyPr>
            <a:normAutofit lnSpcReduction="10000"/>
          </a:bodyPr>
          <a:lstStyle/>
          <a:p>
            <a:pPr marL="0" indent="0" fontAlgn="auto">
              <a:spcAft>
                <a:spcPts val="0"/>
              </a:spcAft>
              <a:buClr>
                <a:schemeClr val="accent3"/>
              </a:buClr>
              <a:buFontTx/>
              <a:buNone/>
              <a:defRPr/>
            </a:pPr>
            <a:r>
              <a:rPr lang="en-US" altLang="tr-TR" sz="2200" dirty="0" err="1" smtClean="0"/>
              <a:t>Geçerli</a:t>
            </a:r>
            <a:r>
              <a:rPr lang="en-US" altLang="tr-TR" sz="2200" dirty="0" smtClean="0"/>
              <a:t> </a:t>
            </a:r>
            <a:r>
              <a:rPr lang="en-US" altLang="tr-TR" sz="2200" dirty="0" err="1" smtClean="0"/>
              <a:t>mazereti</a:t>
            </a:r>
            <a:r>
              <a:rPr lang="en-US" altLang="tr-TR" sz="2200" dirty="0" smtClean="0"/>
              <a:t> </a:t>
            </a:r>
            <a:r>
              <a:rPr lang="en-US" altLang="tr-TR" sz="2200" dirty="0" err="1" smtClean="0"/>
              <a:t>olmadan</a:t>
            </a:r>
            <a:r>
              <a:rPr lang="en-US" altLang="tr-TR" sz="2200" dirty="0" smtClean="0"/>
              <a:t> </a:t>
            </a:r>
            <a:r>
              <a:rPr lang="en-US" altLang="tr-TR" sz="2200" dirty="0" err="1" smtClean="0"/>
              <a:t>ortak</a:t>
            </a:r>
            <a:r>
              <a:rPr lang="en-US" altLang="tr-TR" sz="2200" dirty="0" smtClean="0"/>
              <a:t> </a:t>
            </a:r>
            <a:r>
              <a:rPr lang="en-US" altLang="tr-TR" sz="2200" dirty="0" err="1" smtClean="0"/>
              <a:t>sınav</a:t>
            </a:r>
            <a:r>
              <a:rPr lang="en-US" altLang="tr-TR" sz="2200" dirty="0" smtClean="0"/>
              <a:t>/</a:t>
            </a:r>
            <a:r>
              <a:rPr lang="en-US" altLang="tr-TR" sz="2200" dirty="0" err="1" smtClean="0"/>
              <a:t>sınavlara</a:t>
            </a:r>
            <a:r>
              <a:rPr lang="en-US" altLang="tr-TR" sz="2200" dirty="0" smtClean="0"/>
              <a:t> </a:t>
            </a:r>
            <a:r>
              <a:rPr lang="en-US" altLang="tr-TR" sz="2200" dirty="0" err="1" smtClean="0"/>
              <a:t>katılmayan</a:t>
            </a:r>
            <a:r>
              <a:rPr lang="en-US" altLang="tr-TR" sz="2200" dirty="0" smtClean="0"/>
              <a:t> </a:t>
            </a:r>
            <a:r>
              <a:rPr lang="en-US" altLang="tr-TR" sz="2200" dirty="0" err="1" smtClean="0"/>
              <a:t>öğrencilerin</a:t>
            </a:r>
            <a:r>
              <a:rPr lang="en-US" altLang="tr-TR" sz="2200" dirty="0" smtClean="0"/>
              <a:t>, o </a:t>
            </a:r>
            <a:r>
              <a:rPr lang="en-US" altLang="tr-TR" sz="2200" dirty="0" err="1" smtClean="0"/>
              <a:t>derse</a:t>
            </a:r>
            <a:r>
              <a:rPr lang="en-US" altLang="tr-TR" sz="2200" dirty="0" smtClean="0"/>
              <a:t> </a:t>
            </a:r>
            <a:r>
              <a:rPr lang="en-US" altLang="tr-TR" sz="2200" dirty="0" err="1" smtClean="0"/>
              <a:t>ait</a:t>
            </a:r>
            <a:r>
              <a:rPr lang="en-US" altLang="tr-TR" sz="2200" dirty="0" smtClean="0"/>
              <a:t> </a:t>
            </a:r>
            <a:r>
              <a:rPr lang="en-US" altLang="tr-TR" sz="2200" dirty="0" err="1" smtClean="0"/>
              <a:t>sınav</a:t>
            </a:r>
            <a:r>
              <a:rPr lang="en-US" altLang="tr-TR" sz="2200" dirty="0" smtClean="0"/>
              <a:t> </a:t>
            </a:r>
            <a:r>
              <a:rPr lang="en-US" altLang="tr-TR" sz="2200" dirty="0" err="1" smtClean="0"/>
              <a:t>puanı</a:t>
            </a:r>
            <a:r>
              <a:rPr lang="en-US" altLang="tr-TR" sz="2200" dirty="0" smtClean="0"/>
              <a:t> </a:t>
            </a:r>
            <a:r>
              <a:rPr lang="en-US" altLang="tr-TR" sz="2200" dirty="0" smtClean="0">
                <a:solidFill>
                  <a:srgbClr val="FF0000"/>
                </a:solidFill>
              </a:rPr>
              <a:t>0 (</a:t>
            </a:r>
            <a:r>
              <a:rPr lang="en-US" altLang="tr-TR" sz="2200" dirty="0" err="1" smtClean="0">
                <a:solidFill>
                  <a:srgbClr val="FF0000"/>
                </a:solidFill>
              </a:rPr>
              <a:t>sıfır</a:t>
            </a:r>
            <a:r>
              <a:rPr lang="en-US" altLang="tr-TR" sz="2200" dirty="0" smtClean="0">
                <a:solidFill>
                  <a:srgbClr val="FF0000"/>
                </a:solidFill>
              </a:rPr>
              <a:t>) </a:t>
            </a:r>
            <a:r>
              <a:rPr lang="en-US" altLang="tr-TR" sz="2200" dirty="0" err="1" smtClean="0"/>
              <a:t>olarak</a:t>
            </a:r>
            <a:r>
              <a:rPr lang="en-US" altLang="tr-TR" sz="2200" dirty="0" smtClean="0"/>
              <a:t> </a:t>
            </a:r>
            <a:r>
              <a:rPr lang="en-US" altLang="tr-TR" sz="2200" dirty="0" err="1" smtClean="0"/>
              <a:t>değerlendirilecek</a:t>
            </a:r>
            <a:r>
              <a:rPr lang="en-US" altLang="tr-TR" sz="2200" dirty="0" smtClean="0"/>
              <a:t>, e-</a:t>
            </a:r>
            <a:r>
              <a:rPr lang="en-US" altLang="tr-TR" sz="2200" dirty="0" err="1" smtClean="0"/>
              <a:t>Okul</a:t>
            </a:r>
            <a:r>
              <a:rPr lang="en-US" altLang="tr-TR" sz="2200" dirty="0" smtClean="0"/>
              <a:t> </a:t>
            </a:r>
            <a:r>
              <a:rPr lang="en-US" altLang="tr-TR" sz="2200" dirty="0" err="1" smtClean="0"/>
              <a:t>Sisteminde</a:t>
            </a:r>
            <a:r>
              <a:rPr lang="en-US" altLang="tr-TR" sz="2200" dirty="0" smtClean="0"/>
              <a:t> </a:t>
            </a:r>
            <a:r>
              <a:rPr lang="en-US" altLang="tr-TR" sz="2200" dirty="0" err="1" smtClean="0"/>
              <a:t>ortak</a:t>
            </a:r>
            <a:r>
              <a:rPr lang="en-US" altLang="tr-TR" sz="2200" dirty="0" smtClean="0"/>
              <a:t> </a:t>
            </a:r>
            <a:r>
              <a:rPr lang="en-US" altLang="tr-TR" sz="2200" dirty="0" err="1" smtClean="0"/>
              <a:t>sınav</a:t>
            </a:r>
            <a:r>
              <a:rPr lang="en-US" altLang="tr-TR" sz="2200" dirty="0" smtClean="0"/>
              <a:t> </a:t>
            </a:r>
            <a:r>
              <a:rPr lang="en-US" altLang="tr-TR" sz="2200" dirty="0" err="1" smtClean="0"/>
              <a:t>sonuç</a:t>
            </a:r>
            <a:r>
              <a:rPr lang="en-US" altLang="tr-TR" sz="2200" dirty="0" smtClean="0"/>
              <a:t> </a:t>
            </a:r>
            <a:r>
              <a:rPr lang="en-US" altLang="tr-TR" sz="2200" dirty="0" err="1" smtClean="0"/>
              <a:t>hanesinde</a:t>
            </a:r>
            <a:r>
              <a:rPr lang="en-US" altLang="tr-TR" sz="2200" dirty="0" smtClean="0"/>
              <a:t> </a:t>
            </a:r>
            <a:r>
              <a:rPr lang="en-US" altLang="tr-TR" sz="2200" dirty="0" smtClean="0">
                <a:solidFill>
                  <a:srgbClr val="FF0000"/>
                </a:solidFill>
              </a:rPr>
              <a:t>(G) </a:t>
            </a:r>
            <a:r>
              <a:rPr lang="en-US" altLang="tr-TR" sz="2200" dirty="0" err="1" smtClean="0"/>
              <a:t>olarak</a:t>
            </a:r>
            <a:r>
              <a:rPr lang="en-US" altLang="tr-TR" sz="2200" dirty="0" smtClean="0"/>
              <a:t> </a:t>
            </a:r>
            <a:r>
              <a:rPr lang="en-US" altLang="tr-TR" sz="2200" dirty="0" err="1" smtClean="0"/>
              <a:t>gösterilecek</a:t>
            </a:r>
            <a:r>
              <a:rPr lang="en-US" altLang="tr-TR" sz="2200" dirty="0" smtClean="0"/>
              <a:t> </a:t>
            </a:r>
            <a:r>
              <a:rPr lang="en-US" altLang="tr-TR" sz="2200" dirty="0" err="1" smtClean="0"/>
              <a:t>ve</a:t>
            </a:r>
            <a:r>
              <a:rPr lang="en-US" altLang="tr-TR" sz="2200" dirty="0" smtClean="0"/>
              <a:t> </a:t>
            </a:r>
            <a:r>
              <a:rPr lang="en-US" altLang="tr-TR" sz="2200" dirty="0" err="1" smtClean="0"/>
              <a:t>ortalamaya</a:t>
            </a:r>
            <a:r>
              <a:rPr lang="en-US" altLang="tr-TR" sz="2200" dirty="0" smtClean="0"/>
              <a:t> </a:t>
            </a:r>
            <a:r>
              <a:rPr lang="en-US" altLang="tr-TR" sz="2200" dirty="0" err="1" smtClean="0"/>
              <a:t>dahil</a:t>
            </a:r>
            <a:r>
              <a:rPr lang="en-US" altLang="tr-TR" sz="2200" dirty="0" smtClean="0"/>
              <a:t> </a:t>
            </a:r>
            <a:r>
              <a:rPr lang="en-US" altLang="tr-TR" sz="2200" dirty="0" err="1" smtClean="0"/>
              <a:t>edilecektir</a:t>
            </a:r>
            <a:r>
              <a:rPr lang="en-US" altLang="tr-TR" sz="2200" dirty="0" smtClean="0"/>
              <a:t>. </a:t>
            </a:r>
            <a:r>
              <a:rPr lang="en-US" altLang="tr-TR" sz="2200" dirty="0" err="1" smtClean="0"/>
              <a:t>Veli</a:t>
            </a:r>
            <a:r>
              <a:rPr lang="en-US" altLang="tr-TR" sz="2200" dirty="0" smtClean="0"/>
              <a:t>, </a:t>
            </a:r>
            <a:r>
              <a:rPr lang="en-US" altLang="tr-TR" sz="2200" dirty="0" err="1" smtClean="0"/>
              <a:t>öğrencisinin</a:t>
            </a:r>
            <a:r>
              <a:rPr lang="en-US" altLang="tr-TR" sz="2200" dirty="0" smtClean="0"/>
              <a:t> </a:t>
            </a:r>
            <a:r>
              <a:rPr lang="en-US" altLang="tr-TR" sz="2200" dirty="0" err="1" smtClean="0"/>
              <a:t>ortak</a:t>
            </a:r>
            <a:r>
              <a:rPr lang="en-US" altLang="tr-TR" sz="2200" dirty="0" smtClean="0"/>
              <a:t> </a:t>
            </a:r>
            <a:r>
              <a:rPr lang="en-US" altLang="tr-TR" sz="2200" dirty="0" err="1" smtClean="0"/>
              <a:t>sınava</a:t>
            </a:r>
            <a:r>
              <a:rPr lang="en-US" altLang="tr-TR" sz="2200" dirty="0" smtClean="0"/>
              <a:t> </a:t>
            </a:r>
            <a:r>
              <a:rPr lang="en-US" altLang="tr-TR" sz="2200" dirty="0" err="1" smtClean="0"/>
              <a:t>katılamama</a:t>
            </a:r>
            <a:r>
              <a:rPr lang="en-US" altLang="tr-TR" sz="2200" dirty="0" smtClean="0"/>
              <a:t> </a:t>
            </a:r>
            <a:r>
              <a:rPr lang="en-US" altLang="tr-TR" sz="2200" dirty="0" err="1" smtClean="0"/>
              <a:t>sebebini</a:t>
            </a:r>
            <a:r>
              <a:rPr lang="en-US" altLang="tr-TR" sz="2200" dirty="0" smtClean="0"/>
              <a:t>, en </a:t>
            </a:r>
            <a:r>
              <a:rPr lang="en-US" altLang="tr-TR" sz="2200" dirty="0" err="1" smtClean="0"/>
              <a:t>geç</a:t>
            </a:r>
            <a:r>
              <a:rPr lang="en-US" altLang="tr-TR" sz="2200" dirty="0" smtClean="0"/>
              <a:t> </a:t>
            </a:r>
            <a:r>
              <a:rPr lang="en-US" altLang="tr-TR" sz="2200" dirty="0" err="1" smtClean="0"/>
              <a:t>sınavın</a:t>
            </a:r>
            <a:r>
              <a:rPr lang="en-US" altLang="tr-TR" sz="2200" dirty="0" smtClean="0"/>
              <a:t> </a:t>
            </a:r>
            <a:r>
              <a:rPr lang="en-US" altLang="tr-TR" sz="2200" dirty="0" err="1" smtClean="0"/>
              <a:t>tamamlandığı</a:t>
            </a:r>
            <a:r>
              <a:rPr lang="en-US" altLang="tr-TR" sz="2200" dirty="0" smtClean="0"/>
              <a:t> </a:t>
            </a:r>
            <a:r>
              <a:rPr lang="en-US" altLang="tr-TR" sz="2200" dirty="0" err="1" smtClean="0"/>
              <a:t>tarihten</a:t>
            </a:r>
            <a:r>
              <a:rPr lang="en-US" altLang="tr-TR" sz="2200" dirty="0" smtClean="0"/>
              <a:t> </a:t>
            </a:r>
            <a:r>
              <a:rPr lang="en-US" altLang="tr-TR" sz="2200" dirty="0" err="1" smtClean="0"/>
              <a:t>itibaren</a:t>
            </a:r>
            <a:r>
              <a:rPr lang="en-US" altLang="tr-TR" sz="2200" dirty="0" smtClean="0"/>
              <a:t> </a:t>
            </a:r>
            <a:r>
              <a:rPr lang="en-US" altLang="tr-TR" sz="2200" dirty="0" smtClean="0">
                <a:solidFill>
                  <a:srgbClr val="FF0000"/>
                </a:solidFill>
              </a:rPr>
              <a:t>5 (</a:t>
            </a:r>
            <a:r>
              <a:rPr lang="en-US" altLang="tr-TR" sz="2200" dirty="0" err="1" smtClean="0">
                <a:solidFill>
                  <a:srgbClr val="FF0000"/>
                </a:solidFill>
              </a:rPr>
              <a:t>beş</a:t>
            </a:r>
            <a:r>
              <a:rPr lang="en-US" altLang="tr-TR" sz="2200" dirty="0" smtClean="0">
                <a:solidFill>
                  <a:srgbClr val="FF0000"/>
                </a:solidFill>
              </a:rPr>
              <a:t>) </a:t>
            </a:r>
            <a:r>
              <a:rPr lang="en-US" altLang="tr-TR" sz="2200" dirty="0" err="1" smtClean="0"/>
              <a:t>iş</a:t>
            </a:r>
            <a:r>
              <a:rPr lang="en-US" altLang="tr-TR" sz="2200" dirty="0" smtClean="0"/>
              <a:t> </a:t>
            </a:r>
            <a:r>
              <a:rPr lang="en-US" altLang="tr-TR" sz="2200" dirty="0" err="1" smtClean="0"/>
              <a:t>günü</a:t>
            </a:r>
            <a:r>
              <a:rPr lang="en-US" altLang="tr-TR" sz="2200" dirty="0" smtClean="0"/>
              <a:t> </a:t>
            </a:r>
            <a:r>
              <a:rPr lang="en-US" altLang="tr-TR" sz="2200" dirty="0" err="1" smtClean="0"/>
              <a:t>içinde</a:t>
            </a:r>
            <a:r>
              <a:rPr lang="en-US" altLang="tr-TR" sz="2200" dirty="0" smtClean="0"/>
              <a:t> </a:t>
            </a:r>
            <a:r>
              <a:rPr lang="en-US" altLang="tr-TR" sz="2200" dirty="0" err="1" smtClean="0"/>
              <a:t>okul</a:t>
            </a:r>
            <a:r>
              <a:rPr lang="en-US" altLang="tr-TR" sz="2200" dirty="0" smtClean="0"/>
              <a:t> </a:t>
            </a:r>
            <a:r>
              <a:rPr lang="en-US" altLang="tr-TR" sz="2200" dirty="0" err="1" smtClean="0"/>
              <a:t>yönetimine</a:t>
            </a:r>
            <a:r>
              <a:rPr lang="en-US" altLang="tr-TR" sz="2200" dirty="0" smtClean="0"/>
              <a:t> </a:t>
            </a:r>
            <a:r>
              <a:rPr lang="en-US" altLang="tr-TR" sz="2200" dirty="0" err="1" smtClean="0"/>
              <a:t>yazılı</a:t>
            </a:r>
            <a:r>
              <a:rPr lang="en-US" altLang="tr-TR" sz="2200" dirty="0" smtClean="0"/>
              <a:t> </a:t>
            </a:r>
            <a:r>
              <a:rPr lang="en-US" altLang="tr-TR" sz="2200" dirty="0" err="1" smtClean="0"/>
              <a:t>olarak</a:t>
            </a:r>
            <a:r>
              <a:rPr lang="en-US" altLang="tr-TR" sz="2200" dirty="0" smtClean="0"/>
              <a:t> </a:t>
            </a:r>
            <a:r>
              <a:rPr lang="en-US" altLang="tr-TR" sz="2200" dirty="0" err="1" smtClean="0"/>
              <a:t>bildirecektir</a:t>
            </a:r>
            <a:r>
              <a:rPr lang="en-US" altLang="tr-TR" sz="2200" dirty="0" smtClean="0"/>
              <a:t>.</a:t>
            </a:r>
            <a:endParaRPr lang="tr-TR" altLang="tr-TR" sz="2200" dirty="0" smtClean="0"/>
          </a:p>
          <a:p>
            <a:pPr marL="0" indent="0" fontAlgn="auto">
              <a:spcAft>
                <a:spcPts val="0"/>
              </a:spcAft>
              <a:buClr>
                <a:schemeClr val="accent3"/>
              </a:buClr>
              <a:buFontTx/>
              <a:buNone/>
              <a:defRPr/>
            </a:pPr>
            <a:endParaRPr lang="tr-TR" altLang="tr-TR" sz="2200" dirty="0" smtClean="0"/>
          </a:p>
          <a:p>
            <a:pPr marL="0" indent="0" fontAlgn="auto">
              <a:spcAft>
                <a:spcPts val="0"/>
              </a:spcAft>
              <a:buClr>
                <a:schemeClr val="accent3"/>
              </a:buClr>
              <a:buFontTx/>
              <a:buNone/>
              <a:defRPr/>
            </a:pPr>
            <a:r>
              <a:rPr lang="en-US" altLang="tr-TR" sz="3200" dirty="0" err="1" smtClean="0">
                <a:solidFill>
                  <a:srgbClr val="FF0000"/>
                </a:solidFill>
              </a:rPr>
              <a:t>Sınavlarda</a:t>
            </a:r>
            <a:r>
              <a:rPr lang="en-US" altLang="tr-TR" sz="3200" dirty="0" smtClean="0">
                <a:solidFill>
                  <a:srgbClr val="FF0000"/>
                </a:solidFill>
              </a:rPr>
              <a:t> </a:t>
            </a:r>
            <a:r>
              <a:rPr lang="en-US" altLang="tr-TR" sz="3200" dirty="0" err="1" smtClean="0">
                <a:solidFill>
                  <a:srgbClr val="FF0000"/>
                </a:solidFill>
              </a:rPr>
              <a:t>öğretmenler</a:t>
            </a:r>
            <a:r>
              <a:rPr lang="en-US" altLang="tr-TR" sz="3200" dirty="0" smtClean="0">
                <a:solidFill>
                  <a:srgbClr val="FF0000"/>
                </a:solidFill>
              </a:rPr>
              <a:t>, </a:t>
            </a:r>
            <a:r>
              <a:rPr lang="en-US" altLang="tr-TR" sz="3200" dirty="0" err="1" smtClean="0">
                <a:solidFill>
                  <a:srgbClr val="FF0000"/>
                </a:solidFill>
              </a:rPr>
              <a:t>kendi</a:t>
            </a:r>
            <a:r>
              <a:rPr lang="en-US" altLang="tr-TR" sz="3200" dirty="0" smtClean="0">
                <a:solidFill>
                  <a:srgbClr val="FF0000"/>
                </a:solidFill>
              </a:rPr>
              <a:t> </a:t>
            </a:r>
            <a:r>
              <a:rPr lang="en-US" altLang="tr-TR" sz="3200" dirty="0" err="1" smtClean="0">
                <a:solidFill>
                  <a:srgbClr val="FF0000"/>
                </a:solidFill>
              </a:rPr>
              <a:t>okulları</a:t>
            </a:r>
            <a:r>
              <a:rPr lang="en-US" altLang="tr-TR" sz="3200" dirty="0" smtClean="0">
                <a:solidFill>
                  <a:srgbClr val="FF0000"/>
                </a:solidFill>
              </a:rPr>
              <a:t> </a:t>
            </a:r>
            <a:r>
              <a:rPr lang="en-US" altLang="tr-TR" sz="3200" dirty="0" err="1" smtClean="0">
                <a:solidFill>
                  <a:srgbClr val="FF0000"/>
                </a:solidFill>
              </a:rPr>
              <a:t>dışında</a:t>
            </a:r>
            <a:r>
              <a:rPr lang="en-US" altLang="tr-TR" sz="3200" dirty="0" smtClean="0">
                <a:solidFill>
                  <a:srgbClr val="FF0000"/>
                </a:solidFill>
              </a:rPr>
              <a:t> </a:t>
            </a:r>
            <a:r>
              <a:rPr lang="en-US" altLang="tr-TR" sz="3200" dirty="0" err="1" smtClean="0">
                <a:solidFill>
                  <a:srgbClr val="FF0000"/>
                </a:solidFill>
              </a:rPr>
              <a:t>farklı</a:t>
            </a:r>
            <a:r>
              <a:rPr lang="en-US" altLang="tr-TR" sz="3200" dirty="0" smtClean="0">
                <a:solidFill>
                  <a:srgbClr val="FF0000"/>
                </a:solidFill>
              </a:rPr>
              <a:t> </a:t>
            </a:r>
            <a:r>
              <a:rPr lang="en-US" altLang="tr-TR" sz="3200" dirty="0" err="1" smtClean="0">
                <a:solidFill>
                  <a:srgbClr val="FF0000"/>
                </a:solidFill>
              </a:rPr>
              <a:t>bir</a:t>
            </a:r>
            <a:r>
              <a:rPr lang="en-US" altLang="tr-TR" sz="3200" dirty="0" smtClean="0">
                <a:solidFill>
                  <a:srgbClr val="FF0000"/>
                </a:solidFill>
              </a:rPr>
              <a:t> </a:t>
            </a:r>
            <a:r>
              <a:rPr lang="en-US" altLang="tr-TR" sz="3200" dirty="0" err="1" smtClean="0">
                <a:solidFill>
                  <a:srgbClr val="FF0000"/>
                </a:solidFill>
              </a:rPr>
              <a:t>okulda</a:t>
            </a:r>
            <a:r>
              <a:rPr lang="en-US" altLang="tr-TR" sz="3200" dirty="0" smtClean="0">
                <a:solidFill>
                  <a:srgbClr val="FF0000"/>
                </a:solidFill>
              </a:rPr>
              <a:t> </a:t>
            </a:r>
            <a:r>
              <a:rPr lang="en-US" altLang="tr-TR" sz="3200" dirty="0" err="1" smtClean="0">
                <a:solidFill>
                  <a:srgbClr val="FF0000"/>
                </a:solidFill>
              </a:rPr>
              <a:t>görevlendiril</a:t>
            </a:r>
            <a:r>
              <a:rPr lang="tr-TR" altLang="tr-TR" sz="3200" dirty="0" err="1" smtClean="0">
                <a:solidFill>
                  <a:srgbClr val="FF0000"/>
                </a:solidFill>
              </a:rPr>
              <a:t>miştir</a:t>
            </a:r>
            <a:r>
              <a:rPr lang="tr-TR" altLang="tr-TR" sz="3200" dirty="0" smtClean="0">
                <a:solidFill>
                  <a:srgbClr val="FF0000"/>
                </a:solidFill>
              </a:rPr>
              <a:t>.</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3" name="İçerik Yer Tutucusu 2"/>
          <p:cNvSpPr>
            <a:spLocks noGrp="1"/>
          </p:cNvSpPr>
          <p:nvPr>
            <p:ph idx="1"/>
          </p:nvPr>
        </p:nvSpPr>
        <p:spPr>
          <a:xfrm>
            <a:off x="685800" y="1981200"/>
            <a:ext cx="7696200" cy="3976688"/>
          </a:xfrm>
        </p:spPr>
        <p:txBody>
          <a:bodyPr>
            <a:normAutofit/>
          </a:bodyPr>
          <a:lstStyle/>
          <a:p>
            <a:pPr marL="0" indent="0" fontAlgn="auto">
              <a:spcAft>
                <a:spcPts val="0"/>
              </a:spcAft>
              <a:buClr>
                <a:schemeClr val="accent3"/>
              </a:buClr>
              <a:buFontTx/>
              <a:buNone/>
              <a:defRPr/>
            </a:pPr>
            <a:r>
              <a:rPr lang="tr-TR" sz="2400" dirty="0" smtClean="0"/>
              <a:t> </a:t>
            </a:r>
          </a:p>
          <a:p>
            <a:pPr marL="0" indent="0" fontAlgn="auto">
              <a:spcAft>
                <a:spcPts val="0"/>
              </a:spcAft>
              <a:buClr>
                <a:schemeClr val="accent3"/>
              </a:buClr>
              <a:buFontTx/>
              <a:buNone/>
              <a:defRPr/>
            </a:pPr>
            <a:r>
              <a:rPr lang="en-US" sz="2800" dirty="0" err="1" smtClean="0"/>
              <a:t>Parasız</a:t>
            </a:r>
            <a:r>
              <a:rPr lang="en-US" sz="2800" dirty="0" smtClean="0"/>
              <a:t> yatılılık ve bursluluk hakkından yararlanmak isteyen 8’inci sınıf</a:t>
            </a:r>
            <a:r>
              <a:rPr lang="tr-TR" sz="2800" dirty="0" smtClean="0"/>
              <a:t> </a:t>
            </a:r>
            <a:r>
              <a:rPr lang="en-US" sz="2800" dirty="0" smtClean="0"/>
              <a:t>öğrencileri ayrıca PYBS’ye girmeyecek, PYBS kılavuzuna göre başvuru yapmak şartıyla AOSP, PYBS yerleştirme puanı olarak değerlendirilecektir.</a:t>
            </a:r>
            <a:endParaRPr lang="tr-TR" sz="2800" dirty="0" smtClean="0"/>
          </a:p>
          <a:p>
            <a:pPr marL="274320" indent="-274320" fontAlgn="auto">
              <a:spcAft>
                <a:spcPts val="0"/>
              </a:spcAft>
              <a:buClr>
                <a:schemeClr val="accent3"/>
              </a:buClr>
              <a:buFont typeface="Wingdings 2"/>
              <a:buChar char=""/>
              <a:defRPr/>
            </a:pPr>
            <a:endParaRPr lang="tr-TR" sz="2400"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85800" y="762000"/>
            <a:ext cx="7342188" cy="863600"/>
          </a:xfrm>
        </p:spPr>
        <p:txBody>
          <a:bodyPr>
            <a:normAutofit fontScale="90000"/>
          </a:bodyPr>
          <a:lstStyle/>
          <a:p>
            <a:pPr algn="ctr" fontAlgn="auto">
              <a:spcAft>
                <a:spcPts val="0"/>
              </a:spcAft>
              <a:defRPr/>
            </a:pPr>
            <a:r>
              <a:rPr lang="tr-TR" sz="3200" b="1" dirty="0" smtClean="0"/>
              <a:t/>
            </a:r>
            <a:br>
              <a:rPr lang="tr-TR" sz="3200" b="1" dirty="0" smtClean="0"/>
            </a:br>
            <a:r>
              <a:rPr lang="en-US" sz="3200" b="1" dirty="0" smtClean="0"/>
              <a:t>ORTAK </a:t>
            </a:r>
            <a:r>
              <a:rPr lang="en-US" sz="3200" b="1" dirty="0"/>
              <a:t>SINAVLARIN UYGULANMASI</a:t>
            </a:r>
            <a:r>
              <a:rPr lang="tr-TR" dirty="0"/>
              <a:t/>
            </a:r>
            <a:br>
              <a:rPr lang="tr-TR" dirty="0"/>
            </a:br>
            <a:endParaRPr lang="tr-TR" dirty="0"/>
          </a:p>
        </p:txBody>
      </p:sp>
      <p:sp>
        <p:nvSpPr>
          <p:cNvPr id="16386" name="İçerik Yer Tutucusu 2"/>
          <p:cNvSpPr>
            <a:spLocks noGrp="1"/>
          </p:cNvSpPr>
          <p:nvPr>
            <p:ph idx="1"/>
          </p:nvPr>
        </p:nvSpPr>
        <p:spPr>
          <a:xfrm>
            <a:off x="685800" y="2057400"/>
            <a:ext cx="7558088" cy="3892550"/>
          </a:xfrm>
        </p:spPr>
        <p:txBody>
          <a:bodyPr>
            <a:normAutofit fontScale="92500" lnSpcReduction="10000"/>
          </a:bodyPr>
          <a:lstStyle/>
          <a:p>
            <a:pPr marL="0" indent="0" fontAlgn="auto">
              <a:spcAft>
                <a:spcPts val="0"/>
              </a:spcAft>
              <a:buClr>
                <a:schemeClr val="accent3"/>
              </a:buClr>
              <a:buFontTx/>
              <a:buNone/>
              <a:defRPr/>
            </a:pPr>
            <a:r>
              <a:rPr lang="tr-TR" altLang="tr-TR" sz="2800" smtClean="0"/>
              <a:t>Öğrenciler, kullanımı doktor raporu ile belirlenen hasta veya engellilere ait cihazlar hariç sınava; çanta, cep telefonu, saat, kablosuz iletişim sağlayan cihazlar ve kulaklık, kolye, küpe, bilezik, yüzük, broş ve benzeri eşyalar ile her türlü elektronik ve/veya mekanik cihazlarla alınmayacaklardır. Bunları bulundurduğu tespit edilen öğrencinin sınavı, sınav kurallarının ihlali gerekçesiyle sınav salonundaki görevlilerce hazırlanan tutanakla geçersiz sayılacaktır.</a:t>
            </a:r>
            <a:endParaRPr lang="tr-TR" altLang="tr-TR" sz="2400" smtClean="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762000" y="685800"/>
            <a:ext cx="7086600" cy="1009650"/>
          </a:xfrm>
        </p:spPr>
        <p:txBody>
          <a:bodyPr>
            <a:normAutofit fontScale="90000"/>
          </a:bodyPr>
          <a:lstStyle/>
          <a:p>
            <a:pPr algn="ctr" fontAlgn="auto">
              <a:spcAft>
                <a:spcPts val="0"/>
              </a:spcAft>
              <a:defRPr/>
            </a:pPr>
            <a:r>
              <a:rPr lang="tr-TR" sz="3200" b="1" dirty="0" smtClean="0"/>
              <a:t/>
            </a:r>
            <a:br>
              <a:rPr lang="tr-TR" sz="3200" b="1" dirty="0" smtClean="0"/>
            </a:br>
            <a:r>
              <a:rPr lang="en-US" sz="3200" b="1" dirty="0" smtClean="0"/>
              <a:t>ORTAK </a:t>
            </a:r>
            <a:r>
              <a:rPr lang="en-US" sz="3200" b="1" dirty="0"/>
              <a:t>SINAVLARIN UYGULANMASI</a:t>
            </a:r>
            <a:r>
              <a:rPr lang="tr-TR" dirty="0"/>
              <a:t/>
            </a:r>
            <a:br>
              <a:rPr lang="tr-TR" dirty="0"/>
            </a:br>
            <a:endParaRPr lang="tr-TR" dirty="0"/>
          </a:p>
        </p:txBody>
      </p:sp>
      <p:sp>
        <p:nvSpPr>
          <p:cNvPr id="18435" name="İçerik Yer Tutucusu 2"/>
          <p:cNvSpPr>
            <a:spLocks noGrp="1"/>
          </p:cNvSpPr>
          <p:nvPr>
            <p:ph idx="1"/>
          </p:nvPr>
        </p:nvSpPr>
        <p:spPr>
          <a:xfrm>
            <a:off x="762000" y="2133600"/>
            <a:ext cx="7391400" cy="3962400"/>
          </a:xfrm>
        </p:spPr>
        <p:txBody>
          <a:bodyPr/>
          <a:lstStyle/>
          <a:p>
            <a:pPr marL="0" indent="0">
              <a:buFontTx/>
              <a:buNone/>
            </a:pPr>
            <a:r>
              <a:rPr lang="en-US" altLang="tr-TR" sz="2400" smtClean="0"/>
              <a:t>Sınav görevlileri, dağıtılan sınav evrakında yer alan bilgilerin öğrenciye ait olup olmadığını kontrol edecektir. Öğrenciler sınav öncesinde soru kitapçıklarını kontrol ederek eksik sayfa veya baskı hatası tespit ederse kitapçığın değiştirilmesini isteyecektir.</a:t>
            </a:r>
            <a:endParaRPr lang="tr-TR" altLang="tr-TR" sz="2400" smtClean="0"/>
          </a:p>
          <a:p>
            <a:pPr marL="0" indent="0">
              <a:buFontTx/>
              <a:buNone/>
            </a:pPr>
            <a:endParaRPr lang="tr-TR" altLang="tr-TR" sz="2400" smtClean="0"/>
          </a:p>
          <a:p>
            <a:pPr marL="0" indent="0">
              <a:buFontTx/>
              <a:buNone/>
            </a:pPr>
            <a:r>
              <a:rPr lang="en-US" altLang="tr-TR" sz="2400" smtClean="0"/>
              <a:t>Her bir ders yazılısı başladıktan sonra ilk </a:t>
            </a:r>
            <a:r>
              <a:rPr lang="en-US" altLang="tr-TR" sz="2400" smtClean="0">
                <a:solidFill>
                  <a:srgbClr val="FF0000"/>
                </a:solidFill>
              </a:rPr>
              <a:t>15 (onbeş) </a:t>
            </a:r>
            <a:r>
              <a:rPr lang="en-US" altLang="tr-TR" sz="2400" smtClean="0"/>
              <a:t>dakika içerisinde gelen öğrenciler sınava alınacaktır. Geç gelen öğrencilere ek süre verilmeyecektir.</a:t>
            </a:r>
            <a:endParaRPr lang="tr-TR" altLang="tr-TR" sz="2400" smtClean="0"/>
          </a:p>
          <a:p>
            <a:pPr marL="0" indent="0">
              <a:buFontTx/>
              <a:buNone/>
            </a:pPr>
            <a:endParaRPr lang="tr-TR" altLang="tr-TR" sz="2400" smtClean="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762000" y="685800"/>
            <a:ext cx="7086600" cy="1009650"/>
          </a:xfrm>
        </p:spPr>
        <p:txBody>
          <a:bodyPr>
            <a:normAutofit fontScale="90000"/>
          </a:bodyPr>
          <a:lstStyle/>
          <a:p>
            <a:pPr algn="ctr" fontAlgn="auto">
              <a:spcAft>
                <a:spcPts val="0"/>
              </a:spcAft>
              <a:defRPr/>
            </a:pPr>
            <a:r>
              <a:rPr lang="tr-TR" sz="3200" b="1" dirty="0" smtClean="0"/>
              <a:t/>
            </a:r>
            <a:br>
              <a:rPr lang="tr-TR" sz="3200" b="1" dirty="0" smtClean="0"/>
            </a:br>
            <a:r>
              <a:rPr lang="en-US" sz="3200" b="1" dirty="0" smtClean="0"/>
              <a:t>ORTAK </a:t>
            </a:r>
            <a:r>
              <a:rPr lang="en-US" sz="3200" b="1" dirty="0"/>
              <a:t>SINAVLARIN UYGULANMASI</a:t>
            </a:r>
            <a:r>
              <a:rPr lang="tr-TR" dirty="0"/>
              <a:t/>
            </a:r>
            <a:br>
              <a:rPr lang="tr-TR" dirty="0"/>
            </a:br>
            <a:endParaRPr lang="tr-TR" dirty="0"/>
          </a:p>
        </p:txBody>
      </p:sp>
      <p:sp>
        <p:nvSpPr>
          <p:cNvPr id="3" name="İçerik Yer Tutucusu 2"/>
          <p:cNvSpPr>
            <a:spLocks noGrp="1"/>
          </p:cNvSpPr>
          <p:nvPr>
            <p:ph idx="1"/>
          </p:nvPr>
        </p:nvSpPr>
        <p:spPr>
          <a:xfrm>
            <a:off x="762000" y="2133600"/>
            <a:ext cx="7391400" cy="3962400"/>
          </a:xfrm>
        </p:spPr>
        <p:txBody>
          <a:bodyPr>
            <a:noAutofit/>
          </a:bodyPr>
          <a:lstStyle/>
          <a:p>
            <a:pPr marL="0" indent="0" fontAlgn="auto">
              <a:spcAft>
                <a:spcPts val="0"/>
              </a:spcAft>
              <a:buClr>
                <a:schemeClr val="accent3"/>
              </a:buClr>
              <a:buFontTx/>
              <a:buNone/>
              <a:defRPr/>
            </a:pPr>
            <a:r>
              <a:rPr lang="en-US" sz="2400" dirty="0" smtClean="0"/>
              <a:t>Her   bir   ders  yazılısı  </a:t>
            </a:r>
            <a:r>
              <a:rPr lang="en-US" sz="2400" dirty="0" err="1" smtClean="0"/>
              <a:t>başladıktan</a:t>
            </a:r>
            <a:r>
              <a:rPr lang="en-US" sz="2400" dirty="0" smtClean="0"/>
              <a:t>  sonra   ilk  </a:t>
            </a:r>
            <a:r>
              <a:rPr lang="en-US" sz="2400" dirty="0" smtClean="0">
                <a:solidFill>
                  <a:srgbClr val="FF0000"/>
                </a:solidFill>
              </a:rPr>
              <a:t> 20   (</a:t>
            </a:r>
            <a:r>
              <a:rPr lang="en-US" sz="2400" dirty="0" err="1" smtClean="0">
                <a:solidFill>
                  <a:srgbClr val="FF0000"/>
                </a:solidFill>
              </a:rPr>
              <a:t>yirmi</a:t>
            </a:r>
            <a:r>
              <a:rPr lang="en-US" sz="2400" dirty="0" smtClean="0">
                <a:solidFill>
                  <a:srgbClr val="FF0000"/>
                </a:solidFill>
              </a:rPr>
              <a:t>)  </a:t>
            </a:r>
            <a:r>
              <a:rPr lang="en-US" sz="2400" dirty="0" smtClean="0"/>
              <a:t>dakika  </a:t>
            </a:r>
            <a:r>
              <a:rPr lang="en-US" sz="2400" dirty="0" err="1" smtClean="0"/>
              <a:t>süresince</a:t>
            </a:r>
            <a:r>
              <a:rPr lang="en-US" sz="2400" dirty="0" smtClean="0"/>
              <a:t>   öğrenciler </a:t>
            </a:r>
            <a:r>
              <a:rPr lang="en-US" sz="2400" dirty="0" err="1" smtClean="0"/>
              <a:t>sınıflarından</a:t>
            </a:r>
            <a:r>
              <a:rPr lang="en-US" sz="2400" dirty="0" smtClean="0"/>
              <a:t> </a:t>
            </a:r>
            <a:r>
              <a:rPr lang="en-US" sz="2400" dirty="0" err="1" smtClean="0"/>
              <a:t>çıkmayacak</a:t>
            </a:r>
            <a:r>
              <a:rPr lang="en-US" sz="2400" dirty="0" smtClean="0"/>
              <a:t>, ilk 20 (</a:t>
            </a:r>
            <a:r>
              <a:rPr lang="en-US" sz="2400" dirty="0" err="1" smtClean="0"/>
              <a:t>yirmi</a:t>
            </a:r>
            <a:r>
              <a:rPr lang="en-US" sz="2400" dirty="0" smtClean="0"/>
              <a:t>) dakika tamamlandıktan sonra </a:t>
            </a:r>
            <a:r>
              <a:rPr lang="en-US" sz="2400" dirty="0" err="1" smtClean="0"/>
              <a:t>sınavını</a:t>
            </a:r>
            <a:r>
              <a:rPr lang="en-US" sz="2400" dirty="0" smtClean="0"/>
              <a:t> </a:t>
            </a:r>
            <a:r>
              <a:rPr lang="en-US" sz="2400" dirty="0" err="1" smtClean="0"/>
              <a:t>tamamlayan</a:t>
            </a:r>
            <a:r>
              <a:rPr lang="en-US" sz="2400" dirty="0" smtClean="0"/>
              <a:t> öğrenci </a:t>
            </a:r>
            <a:r>
              <a:rPr lang="en-US" sz="2400" dirty="0" err="1" smtClean="0"/>
              <a:t>sınıftan</a:t>
            </a:r>
            <a:r>
              <a:rPr lang="en-US" sz="2400" dirty="0" smtClean="0"/>
              <a:t> </a:t>
            </a:r>
            <a:r>
              <a:rPr lang="en-US" sz="2400" dirty="0" err="1" smtClean="0"/>
              <a:t>çıkabilecektir</a:t>
            </a:r>
            <a:r>
              <a:rPr lang="en-US" sz="2400" dirty="0" smtClean="0"/>
              <a:t>.</a:t>
            </a:r>
            <a:endParaRPr lang="tr-TR" sz="2400" dirty="0" smtClean="0"/>
          </a:p>
          <a:p>
            <a:pPr marL="0" indent="0" fontAlgn="auto">
              <a:spcAft>
                <a:spcPts val="0"/>
              </a:spcAft>
              <a:buClr>
                <a:schemeClr val="accent3"/>
              </a:buClr>
              <a:buFontTx/>
              <a:buNone/>
              <a:defRPr/>
            </a:pPr>
            <a:endParaRPr lang="tr-TR" sz="2400" dirty="0" smtClean="0"/>
          </a:p>
          <a:p>
            <a:pPr marL="0" indent="0" fontAlgn="auto">
              <a:spcAft>
                <a:spcPts val="0"/>
              </a:spcAft>
              <a:buClr>
                <a:schemeClr val="accent3"/>
              </a:buClr>
              <a:buFontTx/>
              <a:buNone/>
              <a:defRPr/>
            </a:pPr>
            <a:r>
              <a:rPr lang="en-US" sz="2400" dirty="0" smtClean="0"/>
              <a:t>Her derse ait sınav </a:t>
            </a:r>
            <a:r>
              <a:rPr lang="en-US" sz="2400" dirty="0" err="1" smtClean="0"/>
              <a:t>süresinin</a:t>
            </a:r>
            <a:r>
              <a:rPr lang="en-US" sz="2400" dirty="0" smtClean="0"/>
              <a:t> </a:t>
            </a:r>
            <a:r>
              <a:rPr lang="en-US" sz="2400" dirty="0" err="1" smtClean="0"/>
              <a:t>tamamlanmasına</a:t>
            </a:r>
            <a:r>
              <a:rPr lang="en-US" sz="2400" dirty="0" smtClean="0"/>
              <a:t> </a:t>
            </a:r>
            <a:r>
              <a:rPr lang="en-US" sz="2400" dirty="0" smtClean="0">
                <a:solidFill>
                  <a:srgbClr val="FF0000"/>
                </a:solidFill>
              </a:rPr>
              <a:t>5 (beş) </a:t>
            </a:r>
            <a:r>
              <a:rPr lang="en-US" sz="2400" dirty="0" smtClean="0"/>
              <a:t>dakika kala öğrenciler </a:t>
            </a:r>
            <a:r>
              <a:rPr lang="en-US" sz="2400" dirty="0" err="1" smtClean="0"/>
              <a:t>sınıftan</a:t>
            </a:r>
            <a:r>
              <a:rPr lang="en-US" sz="2400" dirty="0" smtClean="0"/>
              <a:t> </a:t>
            </a:r>
            <a:r>
              <a:rPr lang="en-US" sz="2400" dirty="0" err="1" smtClean="0"/>
              <a:t>çıkarılmayacaktır</a:t>
            </a:r>
            <a:r>
              <a:rPr lang="en-US" sz="2400" dirty="0" smtClean="0"/>
              <a:t>. Her ders sınavı </a:t>
            </a:r>
            <a:r>
              <a:rPr lang="en-US" sz="2400" dirty="0" err="1" smtClean="0"/>
              <a:t>tamamlanana</a:t>
            </a:r>
            <a:r>
              <a:rPr lang="en-US" sz="2400" dirty="0" smtClean="0"/>
              <a:t> kadar özel eğitim tedbiri olan öğrenciler hariç sınıfta en </a:t>
            </a:r>
            <a:r>
              <a:rPr lang="en-US" sz="2400" dirty="0" err="1" smtClean="0"/>
              <a:t>az</a:t>
            </a:r>
            <a:r>
              <a:rPr lang="en-US" sz="2400" dirty="0" smtClean="0"/>
              <a:t> iki öğrencinin </a:t>
            </a:r>
            <a:r>
              <a:rPr lang="en-US" sz="2400" dirty="0" err="1" smtClean="0"/>
              <a:t>kalmasına</a:t>
            </a:r>
            <a:r>
              <a:rPr lang="en-US" sz="2400" dirty="0" smtClean="0"/>
              <a:t> </a:t>
            </a:r>
            <a:r>
              <a:rPr lang="en-US" sz="2400" dirty="0" err="1" smtClean="0"/>
              <a:t>dikkat</a:t>
            </a:r>
            <a:r>
              <a:rPr lang="en-US" sz="2400" dirty="0" smtClean="0"/>
              <a:t> edilecektir.</a:t>
            </a:r>
            <a:endParaRPr lang="tr-TR" sz="2400" dirty="0" smtClean="0"/>
          </a:p>
          <a:p>
            <a:pPr marL="274320" indent="-274320" fontAlgn="auto">
              <a:spcAft>
                <a:spcPts val="0"/>
              </a:spcAft>
              <a:buClr>
                <a:schemeClr val="accent3"/>
              </a:buClr>
              <a:buFont typeface="Wingdings 2"/>
              <a:buChar char=""/>
              <a:defRPr/>
            </a:pPr>
            <a:endParaRPr lang="tr-TR" sz="2800"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914400" y="762000"/>
            <a:ext cx="7391400" cy="762000"/>
          </a:xfrm>
        </p:spPr>
        <p:txBody>
          <a:bodyPr>
            <a:normAutofit fontScale="90000"/>
          </a:bodyPr>
          <a:lstStyle/>
          <a:p>
            <a:pPr algn="ctr" fontAlgn="auto">
              <a:spcAft>
                <a:spcPts val="0"/>
              </a:spcAft>
              <a:defRPr/>
            </a:pPr>
            <a:r>
              <a:rPr lang="tr-TR" sz="3200" b="1" dirty="0" smtClean="0"/>
              <a:t/>
            </a:r>
            <a:br>
              <a:rPr lang="tr-TR" sz="3200" b="1" dirty="0" smtClean="0"/>
            </a:br>
            <a:r>
              <a:rPr lang="en-US" sz="3200" b="1" dirty="0" smtClean="0"/>
              <a:t>ORTAK </a:t>
            </a:r>
            <a:r>
              <a:rPr lang="en-US" sz="3200" b="1" dirty="0"/>
              <a:t>SINAVLARIN UYGULANMASI</a:t>
            </a:r>
            <a:r>
              <a:rPr lang="tr-TR" dirty="0"/>
              <a:t/>
            </a:r>
            <a:br>
              <a:rPr lang="tr-TR" dirty="0"/>
            </a:br>
            <a:endParaRPr lang="tr-TR" dirty="0"/>
          </a:p>
        </p:txBody>
      </p:sp>
      <p:sp>
        <p:nvSpPr>
          <p:cNvPr id="20483" name="İçerik Yer Tutucusu 2"/>
          <p:cNvSpPr>
            <a:spLocks noGrp="1"/>
          </p:cNvSpPr>
          <p:nvPr>
            <p:ph idx="1"/>
          </p:nvPr>
        </p:nvSpPr>
        <p:spPr>
          <a:xfrm>
            <a:off x="762000" y="2209800"/>
            <a:ext cx="7543800" cy="3810000"/>
          </a:xfrm>
        </p:spPr>
        <p:txBody>
          <a:bodyPr/>
          <a:lstStyle/>
          <a:p>
            <a:pPr marL="0" indent="0">
              <a:buFontTx/>
              <a:buNone/>
            </a:pPr>
            <a:r>
              <a:rPr lang="en-US" altLang="tr-TR" sz="2400" smtClean="0"/>
              <a:t>Öğrenci,  cevap kâğıdı  üzerindeki  kitapçık  türü  ve  cevap  bilgileri  işaretlemelerini  </a:t>
            </a:r>
            <a:r>
              <a:rPr lang="en-US" altLang="tr-TR" sz="2400" smtClean="0">
                <a:solidFill>
                  <a:srgbClr val="FF0000"/>
                </a:solidFill>
              </a:rPr>
              <a:t>siyah</a:t>
            </a:r>
            <a:r>
              <a:rPr lang="tr-TR" altLang="tr-TR" sz="2400" smtClean="0">
                <a:solidFill>
                  <a:srgbClr val="FF0000"/>
                </a:solidFill>
              </a:rPr>
              <a:t> </a:t>
            </a:r>
            <a:r>
              <a:rPr lang="en-US" altLang="tr-TR" sz="2400" smtClean="0">
                <a:solidFill>
                  <a:srgbClr val="FF0000"/>
                </a:solidFill>
              </a:rPr>
              <a:t>yumuşak uçlu kurşun kale</a:t>
            </a:r>
            <a:r>
              <a:rPr lang="en-US" altLang="tr-TR" sz="2400" smtClean="0"/>
              <a:t>mle yapacaktır</a:t>
            </a:r>
            <a:r>
              <a:rPr lang="tr-TR" altLang="tr-TR" sz="2400" smtClean="0"/>
              <a:t>.</a:t>
            </a:r>
          </a:p>
          <a:p>
            <a:pPr marL="0" indent="0">
              <a:buFontTx/>
              <a:buNone/>
            </a:pPr>
            <a:endParaRPr lang="tr-TR" altLang="tr-TR" sz="2400" smtClean="0"/>
          </a:p>
          <a:p>
            <a:pPr marL="0" indent="0">
              <a:buFontTx/>
              <a:buNone/>
            </a:pPr>
            <a:r>
              <a:rPr lang="en-US" altLang="tr-TR" sz="2400" smtClean="0"/>
              <a:t>Öğrenci, cevap kâğıdındaki imza bölümüne imzasını </a:t>
            </a:r>
            <a:r>
              <a:rPr lang="en-US" altLang="tr-TR" sz="2400" smtClean="0">
                <a:solidFill>
                  <a:srgbClr val="FF0000"/>
                </a:solidFill>
              </a:rPr>
              <a:t>silinmeyen </a:t>
            </a:r>
            <a:r>
              <a:rPr lang="en-US" altLang="tr-TR" sz="2400" smtClean="0"/>
              <a:t>bir kalemle atacaktır.</a:t>
            </a:r>
            <a:endParaRPr lang="tr-TR" altLang="tr-TR" sz="2400" smtClean="0"/>
          </a:p>
          <a:p>
            <a:pPr marL="0" indent="0">
              <a:buFontTx/>
              <a:buNone/>
            </a:pPr>
            <a:endParaRPr lang="tr-TR" altLang="tr-TR" sz="2400" smtClean="0"/>
          </a:p>
          <a:p>
            <a:pPr marL="0" indent="0">
              <a:buFontTx/>
              <a:buNone/>
            </a:pPr>
            <a:r>
              <a:rPr lang="tr-TR" altLang="tr-TR" sz="2400" smtClean="0">
                <a:solidFill>
                  <a:srgbClr val="FF0000"/>
                </a:solidFill>
              </a:rPr>
              <a:t> </a:t>
            </a:r>
            <a:r>
              <a:rPr lang="en-US" altLang="tr-TR" sz="2400" smtClean="0"/>
              <a:t>Cevap kâğıdında bulunan “Bu alanda işaretleme yapmayınız.” kısmı hiçbir şekilde işaretlenmeyecektir.</a:t>
            </a:r>
            <a:endParaRPr lang="tr-TR" altLang="tr-TR" sz="2400" smtClean="0"/>
          </a:p>
          <a:p>
            <a:pPr marL="0" indent="0">
              <a:buFontTx/>
              <a:buNone/>
            </a:pPr>
            <a:endParaRPr lang="tr-TR" altLang="tr-TR" smtClean="0"/>
          </a:p>
          <a:p>
            <a:pPr marL="0" indent="0">
              <a:buFontTx/>
              <a:buNone/>
            </a:pPr>
            <a:endParaRPr lang="tr-TR" altLang="tr-TR" smtClean="0"/>
          </a:p>
          <a:p>
            <a:pPr marL="0" indent="0">
              <a:buFontTx/>
              <a:buNone/>
            </a:pPr>
            <a:endParaRPr lang="tr-TR" altLang="tr-TR" smtClean="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863600" y="847725"/>
            <a:ext cx="7239000" cy="685800"/>
          </a:xfrm>
        </p:spPr>
        <p:txBody>
          <a:bodyPr>
            <a:normAutofit fontScale="90000"/>
          </a:bodyPr>
          <a:lstStyle/>
          <a:p>
            <a:pPr algn="ctr" fontAlgn="auto">
              <a:spcAft>
                <a:spcPts val="0"/>
              </a:spcAft>
              <a:defRPr/>
            </a:pPr>
            <a:r>
              <a:rPr lang="tr-TR" sz="3200" b="1" dirty="0" smtClean="0"/>
              <a:t/>
            </a:r>
            <a:br>
              <a:rPr lang="tr-TR" sz="3200" b="1" dirty="0" smtClean="0"/>
            </a:br>
            <a:r>
              <a:rPr lang="en-US" sz="3200" b="1" dirty="0" smtClean="0"/>
              <a:t>ORTAK </a:t>
            </a:r>
            <a:r>
              <a:rPr lang="en-US" sz="3200" b="1" dirty="0"/>
              <a:t>SINAVLARIN UYGULANMASI</a:t>
            </a:r>
            <a:r>
              <a:rPr lang="tr-TR" dirty="0"/>
              <a:t/>
            </a:r>
            <a:br>
              <a:rPr lang="tr-TR" dirty="0"/>
            </a:br>
            <a:endParaRPr lang="tr-TR" dirty="0"/>
          </a:p>
        </p:txBody>
      </p:sp>
      <p:sp>
        <p:nvSpPr>
          <p:cNvPr id="3" name="İçerik Yer Tutucusu 2"/>
          <p:cNvSpPr>
            <a:spLocks noGrp="1"/>
          </p:cNvSpPr>
          <p:nvPr>
            <p:ph idx="1"/>
          </p:nvPr>
        </p:nvSpPr>
        <p:spPr>
          <a:xfrm>
            <a:off x="762000" y="1219200"/>
            <a:ext cx="7620000" cy="3962400"/>
          </a:xfrm>
        </p:spPr>
        <p:txBody>
          <a:bodyPr>
            <a:noAutofit/>
          </a:bodyPr>
          <a:lstStyle/>
          <a:p>
            <a:pPr marL="0" indent="0" fontAlgn="auto">
              <a:spcAft>
                <a:spcPts val="0"/>
              </a:spcAft>
              <a:buClr>
                <a:schemeClr val="accent3"/>
              </a:buClr>
              <a:buFontTx/>
              <a:buNone/>
              <a:defRPr/>
            </a:pPr>
            <a:r>
              <a:rPr lang="en-US" dirty="0" err="1" smtClean="0"/>
              <a:t>Soru</a:t>
            </a:r>
            <a:r>
              <a:rPr lang="en-US" dirty="0" smtClean="0"/>
              <a:t> </a:t>
            </a:r>
            <a:r>
              <a:rPr lang="en-US" dirty="0" err="1" smtClean="0"/>
              <a:t>kitapçığının</a:t>
            </a:r>
            <a:r>
              <a:rPr lang="en-US" dirty="0" smtClean="0"/>
              <a:t> A, B, C ve D </a:t>
            </a:r>
            <a:r>
              <a:rPr lang="en-US" dirty="0" err="1" smtClean="0"/>
              <a:t>olmak</a:t>
            </a:r>
            <a:r>
              <a:rPr lang="en-US" dirty="0" smtClean="0"/>
              <a:t> </a:t>
            </a:r>
            <a:r>
              <a:rPr lang="en-US" dirty="0" err="1" smtClean="0"/>
              <a:t>üzere</a:t>
            </a:r>
            <a:r>
              <a:rPr lang="en-US" dirty="0" smtClean="0"/>
              <a:t> </a:t>
            </a:r>
            <a:r>
              <a:rPr lang="en-US" dirty="0" err="1" smtClean="0"/>
              <a:t>dört</a:t>
            </a:r>
            <a:r>
              <a:rPr lang="en-US" dirty="0" smtClean="0"/>
              <a:t> </a:t>
            </a:r>
            <a:r>
              <a:rPr lang="en-US" dirty="0" err="1" smtClean="0"/>
              <a:t>ayrı</a:t>
            </a:r>
            <a:r>
              <a:rPr lang="en-US" dirty="0" smtClean="0"/>
              <a:t> </a:t>
            </a:r>
            <a:r>
              <a:rPr lang="en-US" dirty="0" err="1" smtClean="0"/>
              <a:t>türü</a:t>
            </a:r>
            <a:r>
              <a:rPr lang="en-US" dirty="0" smtClean="0"/>
              <a:t> </a:t>
            </a:r>
            <a:r>
              <a:rPr lang="en-US" dirty="0" err="1" smtClean="0"/>
              <a:t>olup</a:t>
            </a:r>
            <a:r>
              <a:rPr lang="en-US" dirty="0" smtClean="0"/>
              <a:t> </a:t>
            </a:r>
            <a:r>
              <a:rPr lang="en-US" dirty="0" err="1" smtClean="0"/>
              <a:t>öğrenci</a:t>
            </a:r>
            <a:r>
              <a:rPr lang="en-US" dirty="0" smtClean="0"/>
              <a:t>, A </a:t>
            </a:r>
            <a:r>
              <a:rPr lang="en-US" dirty="0" err="1" smtClean="0"/>
              <a:t>kitapçığını</a:t>
            </a:r>
            <a:r>
              <a:rPr lang="en-US" dirty="0" smtClean="0"/>
              <a:t> </a:t>
            </a:r>
            <a:r>
              <a:rPr lang="en-US" dirty="0" err="1" smtClean="0"/>
              <a:t>kullanıyorsa</a:t>
            </a:r>
            <a:r>
              <a:rPr lang="en-US" dirty="0" smtClean="0"/>
              <a:t> </a:t>
            </a:r>
            <a:r>
              <a:rPr lang="en-US" dirty="0" err="1" smtClean="0"/>
              <a:t>cevap</a:t>
            </a:r>
            <a:r>
              <a:rPr lang="en-US" dirty="0" smtClean="0"/>
              <a:t> </a:t>
            </a:r>
            <a:r>
              <a:rPr lang="en-US" dirty="0" err="1" smtClean="0"/>
              <a:t>kâğıdında</a:t>
            </a:r>
            <a:r>
              <a:rPr lang="en-US" dirty="0" smtClean="0"/>
              <a:t> </a:t>
            </a:r>
            <a:r>
              <a:rPr lang="en-US" dirty="0" err="1" smtClean="0"/>
              <a:t>kitapçık</a:t>
            </a:r>
            <a:r>
              <a:rPr lang="en-US" dirty="0" smtClean="0"/>
              <a:t> </a:t>
            </a:r>
            <a:r>
              <a:rPr lang="en-US" dirty="0" err="1" smtClean="0"/>
              <a:t>türü</a:t>
            </a:r>
            <a:r>
              <a:rPr lang="en-US" dirty="0" smtClean="0"/>
              <a:t> </a:t>
            </a:r>
            <a:r>
              <a:rPr lang="en-US" dirty="0" err="1" smtClean="0"/>
              <a:t>bölümünün</a:t>
            </a:r>
            <a:r>
              <a:rPr lang="en-US" dirty="0" smtClean="0"/>
              <a:t> “A” </a:t>
            </a:r>
            <a:r>
              <a:rPr lang="en-US" dirty="0" err="1" smtClean="0"/>
              <a:t>yuvarlağını</a:t>
            </a:r>
            <a:r>
              <a:rPr lang="en-US" dirty="0" smtClean="0"/>
              <a:t>, B </a:t>
            </a:r>
            <a:r>
              <a:rPr lang="en-US" dirty="0" err="1" smtClean="0"/>
              <a:t>kitapçığını</a:t>
            </a:r>
            <a:r>
              <a:rPr lang="en-US" dirty="0" smtClean="0"/>
              <a:t> </a:t>
            </a:r>
            <a:r>
              <a:rPr lang="en-US" dirty="0" err="1" smtClean="0"/>
              <a:t>kullanıyorsa</a:t>
            </a:r>
            <a:r>
              <a:rPr lang="en-US" dirty="0" smtClean="0"/>
              <a:t> “B” </a:t>
            </a:r>
            <a:r>
              <a:rPr lang="en-US" dirty="0" err="1" smtClean="0"/>
              <a:t>yuvarlağını</a:t>
            </a:r>
            <a:r>
              <a:rPr lang="en-US" dirty="0" smtClean="0"/>
              <a:t>, C </a:t>
            </a:r>
            <a:r>
              <a:rPr lang="en-US" dirty="0" err="1" smtClean="0"/>
              <a:t>kitapçığını</a:t>
            </a:r>
            <a:r>
              <a:rPr lang="en-US" dirty="0" smtClean="0"/>
              <a:t> </a:t>
            </a:r>
            <a:r>
              <a:rPr lang="en-US" dirty="0" err="1" smtClean="0"/>
              <a:t>kullanıyorsa</a:t>
            </a:r>
            <a:r>
              <a:rPr lang="en-US" dirty="0" smtClean="0"/>
              <a:t> “C” </a:t>
            </a:r>
            <a:r>
              <a:rPr lang="en-US" dirty="0" err="1" smtClean="0"/>
              <a:t>yuvarlağını</a:t>
            </a:r>
            <a:r>
              <a:rPr lang="en-US" dirty="0" smtClean="0"/>
              <a:t> ve D </a:t>
            </a:r>
            <a:r>
              <a:rPr lang="en-US" dirty="0" err="1" smtClean="0"/>
              <a:t>kitapçığını</a:t>
            </a:r>
            <a:r>
              <a:rPr lang="en-US" dirty="0" smtClean="0"/>
              <a:t> </a:t>
            </a:r>
            <a:r>
              <a:rPr lang="en-US" dirty="0" err="1" smtClean="0"/>
              <a:t>kullanıyorsa</a:t>
            </a:r>
            <a:r>
              <a:rPr lang="en-US" dirty="0" smtClean="0"/>
              <a:t> “D” </a:t>
            </a:r>
            <a:r>
              <a:rPr lang="en-US" dirty="0" err="1" smtClean="0"/>
              <a:t>yuvarlağını</a:t>
            </a:r>
            <a:r>
              <a:rPr lang="en-US" dirty="0" smtClean="0"/>
              <a:t> </a:t>
            </a:r>
            <a:r>
              <a:rPr lang="en-US" dirty="0" err="1" smtClean="0"/>
              <a:t>işaretleyecektir</a:t>
            </a:r>
            <a:r>
              <a:rPr lang="en-US" dirty="0" smtClean="0"/>
              <a:t>. </a:t>
            </a:r>
            <a:r>
              <a:rPr lang="en-US" dirty="0" err="1" smtClean="0"/>
              <a:t>Sınav</a:t>
            </a:r>
            <a:r>
              <a:rPr lang="en-US" dirty="0" smtClean="0"/>
              <a:t> </a:t>
            </a:r>
            <a:r>
              <a:rPr lang="en-US" dirty="0" err="1" smtClean="0"/>
              <a:t>görevlileri</a:t>
            </a:r>
            <a:r>
              <a:rPr lang="en-US" dirty="0" smtClean="0"/>
              <a:t> de </a:t>
            </a:r>
            <a:r>
              <a:rPr lang="en-US" dirty="0" err="1" smtClean="0"/>
              <a:t>doğru</a:t>
            </a:r>
            <a:r>
              <a:rPr lang="en-US" dirty="0" smtClean="0"/>
              <a:t> </a:t>
            </a:r>
            <a:r>
              <a:rPr lang="en-US" dirty="0" err="1" smtClean="0"/>
              <a:t>işaretlemenin</a:t>
            </a:r>
            <a:r>
              <a:rPr lang="en-US" dirty="0" smtClean="0"/>
              <a:t> </a:t>
            </a:r>
            <a:r>
              <a:rPr lang="en-US" dirty="0" err="1" smtClean="0"/>
              <a:t>yapılmasını</a:t>
            </a:r>
            <a:r>
              <a:rPr lang="en-US" dirty="0" smtClean="0"/>
              <a:t> </a:t>
            </a:r>
            <a:r>
              <a:rPr lang="en-US" dirty="0" err="1" smtClean="0"/>
              <a:t>mutlaka</a:t>
            </a:r>
            <a:r>
              <a:rPr lang="en-US" dirty="0" smtClean="0"/>
              <a:t> </a:t>
            </a:r>
            <a:r>
              <a:rPr lang="en-US" dirty="0" err="1" smtClean="0"/>
              <a:t>kontrol</a:t>
            </a:r>
            <a:r>
              <a:rPr lang="en-US" dirty="0" smtClean="0"/>
              <a:t> </a:t>
            </a:r>
            <a:r>
              <a:rPr lang="en-US" dirty="0" err="1" smtClean="0"/>
              <a:t>edecektir</a:t>
            </a:r>
            <a:r>
              <a:rPr lang="en-US" dirty="0" smtClean="0"/>
              <a:t>. </a:t>
            </a:r>
            <a:r>
              <a:rPr lang="en-US" dirty="0" err="1" smtClean="0"/>
              <a:t>Sınıf</a:t>
            </a:r>
            <a:r>
              <a:rPr lang="en-US" dirty="0" smtClean="0"/>
              <a:t> </a:t>
            </a:r>
            <a:r>
              <a:rPr lang="en-US" dirty="0" err="1" smtClean="0"/>
              <a:t>öğrenci</a:t>
            </a:r>
            <a:r>
              <a:rPr lang="en-US" dirty="0" smtClean="0"/>
              <a:t> </a:t>
            </a:r>
            <a:r>
              <a:rPr lang="en-US" dirty="0" err="1" smtClean="0"/>
              <a:t>yoklama</a:t>
            </a:r>
            <a:r>
              <a:rPr lang="en-US" dirty="0" smtClean="0"/>
              <a:t> </a:t>
            </a:r>
            <a:r>
              <a:rPr lang="en-US" dirty="0" err="1" smtClean="0"/>
              <a:t>listesine</a:t>
            </a:r>
            <a:r>
              <a:rPr lang="en-US" dirty="0" smtClean="0"/>
              <a:t> </a:t>
            </a:r>
            <a:r>
              <a:rPr lang="en-US" dirty="0" err="1" smtClean="0"/>
              <a:t>kitapçık</a:t>
            </a:r>
            <a:r>
              <a:rPr lang="en-US" dirty="0" smtClean="0"/>
              <a:t> </a:t>
            </a:r>
            <a:r>
              <a:rPr lang="en-US" dirty="0" err="1" smtClean="0"/>
              <a:t>türünün</a:t>
            </a:r>
            <a:r>
              <a:rPr lang="en-US" dirty="0" smtClean="0"/>
              <a:t> </a:t>
            </a:r>
            <a:r>
              <a:rPr lang="en-US" dirty="0" err="1" smtClean="0"/>
              <a:t>kodlanacağı</a:t>
            </a:r>
            <a:r>
              <a:rPr lang="en-US" dirty="0" smtClean="0"/>
              <a:t>  </a:t>
            </a:r>
            <a:r>
              <a:rPr lang="en-US" dirty="0" err="1" smtClean="0"/>
              <a:t>ilgili</a:t>
            </a:r>
            <a:r>
              <a:rPr lang="en-US" dirty="0" smtClean="0"/>
              <a:t>  </a:t>
            </a:r>
            <a:r>
              <a:rPr lang="en-US" dirty="0" err="1" smtClean="0"/>
              <a:t>bölüme</a:t>
            </a:r>
            <a:r>
              <a:rPr lang="en-US" dirty="0" smtClean="0"/>
              <a:t>  salon  </a:t>
            </a:r>
            <a:r>
              <a:rPr lang="en-US" dirty="0" err="1" smtClean="0"/>
              <a:t>görevlileri</a:t>
            </a:r>
            <a:r>
              <a:rPr lang="en-US" dirty="0" smtClean="0"/>
              <a:t>  </a:t>
            </a:r>
            <a:r>
              <a:rPr lang="en-US" dirty="0" err="1" smtClean="0"/>
              <a:t>dikkatli</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öğrenciye</a:t>
            </a:r>
            <a:r>
              <a:rPr lang="en-US" dirty="0" smtClean="0"/>
              <a:t>  </a:t>
            </a:r>
            <a:r>
              <a:rPr lang="en-US" dirty="0" err="1" smtClean="0"/>
              <a:t>verilen</a:t>
            </a:r>
            <a:r>
              <a:rPr lang="en-US" dirty="0" smtClean="0"/>
              <a:t> </a:t>
            </a:r>
            <a:r>
              <a:rPr lang="en-US" dirty="0" err="1" smtClean="0"/>
              <a:t>kitapçık</a:t>
            </a:r>
            <a:r>
              <a:rPr lang="en-US" dirty="0" smtClean="0"/>
              <a:t> </a:t>
            </a:r>
            <a:r>
              <a:rPr lang="en-US" dirty="0" err="1" smtClean="0"/>
              <a:t>türü</a:t>
            </a:r>
            <a:r>
              <a:rPr lang="en-US" dirty="0" smtClean="0"/>
              <a:t> </a:t>
            </a:r>
            <a:r>
              <a:rPr lang="en-US" dirty="0" err="1" smtClean="0"/>
              <a:t>ile</a:t>
            </a:r>
            <a:r>
              <a:rPr lang="en-US" dirty="0" smtClean="0"/>
              <a:t> </a:t>
            </a:r>
            <a:r>
              <a:rPr lang="en-US" dirty="0" err="1" smtClean="0"/>
              <a:t>cevap</a:t>
            </a:r>
            <a:r>
              <a:rPr lang="en-US" dirty="0" smtClean="0"/>
              <a:t> k</a:t>
            </a:r>
            <a:r>
              <a:rPr lang="tr-TR" dirty="0" smtClean="0"/>
              <a:t>a</a:t>
            </a:r>
            <a:r>
              <a:rPr lang="en-US" dirty="0" err="1" smtClean="0"/>
              <a:t>ğıdında</a:t>
            </a:r>
            <a:r>
              <a:rPr lang="en-US" dirty="0" smtClean="0"/>
              <a:t> </a:t>
            </a:r>
            <a:r>
              <a:rPr lang="en-US" dirty="0" err="1" smtClean="0"/>
              <a:t>yer</a:t>
            </a:r>
            <a:r>
              <a:rPr lang="en-US" dirty="0" smtClean="0"/>
              <a:t> </a:t>
            </a:r>
            <a:r>
              <a:rPr lang="en-US" dirty="0" err="1" smtClean="0"/>
              <a:t>alan</a:t>
            </a:r>
            <a:r>
              <a:rPr lang="en-US" dirty="0" smtClean="0"/>
              <a:t> </a:t>
            </a:r>
            <a:r>
              <a:rPr lang="en-US" dirty="0" err="1" smtClean="0"/>
              <a:t>kitapçık</a:t>
            </a:r>
            <a:r>
              <a:rPr lang="en-US" dirty="0" smtClean="0"/>
              <a:t> </a:t>
            </a:r>
            <a:r>
              <a:rPr lang="en-US" dirty="0" err="1" smtClean="0"/>
              <a:t>türü</a:t>
            </a:r>
            <a:r>
              <a:rPr lang="en-US" dirty="0" smtClean="0"/>
              <a:t> </a:t>
            </a:r>
            <a:r>
              <a:rPr lang="en-US" dirty="0" err="1" smtClean="0"/>
              <a:t>kodlamasını</a:t>
            </a:r>
            <a:r>
              <a:rPr lang="en-US" dirty="0" smtClean="0"/>
              <a:t> </a:t>
            </a:r>
            <a:r>
              <a:rPr lang="en-US" dirty="0" err="1" smtClean="0"/>
              <a:t>kontrol</a:t>
            </a:r>
            <a:r>
              <a:rPr lang="en-US" dirty="0" smtClean="0"/>
              <a:t> </a:t>
            </a:r>
            <a:r>
              <a:rPr lang="en-US" dirty="0" err="1" smtClean="0"/>
              <a:t>ederek</a:t>
            </a:r>
            <a:r>
              <a:rPr lang="en-US" dirty="0" smtClean="0"/>
              <a:t> </a:t>
            </a:r>
            <a:r>
              <a:rPr lang="en-US" dirty="0" err="1" smtClean="0"/>
              <a:t>yazacaktır</a:t>
            </a:r>
            <a:r>
              <a:rPr lang="en-US" dirty="0" smtClean="0"/>
              <a:t>.</a:t>
            </a:r>
            <a:endParaRPr lang="tr-TR" dirty="0" smtClean="0"/>
          </a:p>
          <a:p>
            <a:pPr marL="0" indent="0" fontAlgn="auto">
              <a:spcAft>
                <a:spcPts val="0"/>
              </a:spcAft>
              <a:buClr>
                <a:schemeClr val="accent3"/>
              </a:buClr>
              <a:buFontTx/>
              <a:buNone/>
              <a:defRPr/>
            </a:pPr>
            <a:endParaRPr lang="tr-TR" dirty="0" smtClean="0"/>
          </a:p>
          <a:p>
            <a:pPr marL="0" indent="0" fontAlgn="auto">
              <a:spcAft>
                <a:spcPts val="0"/>
              </a:spcAft>
              <a:buClr>
                <a:schemeClr val="accent3"/>
              </a:buClr>
              <a:buFontTx/>
              <a:buNone/>
              <a:defRPr/>
            </a:pPr>
            <a:r>
              <a:rPr lang="en-US" dirty="0" smtClean="0"/>
              <a:t>Her </a:t>
            </a:r>
            <a:r>
              <a:rPr lang="en-US" dirty="0" err="1" smtClean="0"/>
              <a:t>sorunun</a:t>
            </a:r>
            <a:r>
              <a:rPr lang="en-US" dirty="0" smtClean="0"/>
              <a:t> 4 (</a:t>
            </a:r>
            <a:r>
              <a:rPr lang="en-US" dirty="0" err="1" smtClean="0"/>
              <a:t>dört</a:t>
            </a:r>
            <a:r>
              <a:rPr lang="en-US" dirty="0" smtClean="0"/>
              <a:t>) </a:t>
            </a:r>
            <a:r>
              <a:rPr lang="en-US" dirty="0" err="1" smtClean="0"/>
              <a:t>seçeneği</a:t>
            </a:r>
            <a:r>
              <a:rPr lang="en-US" dirty="0" smtClean="0"/>
              <a:t> </a:t>
            </a:r>
            <a:r>
              <a:rPr lang="en-US" dirty="0" err="1" smtClean="0"/>
              <a:t>vardır</a:t>
            </a:r>
            <a:r>
              <a:rPr lang="en-US" dirty="0" smtClean="0"/>
              <a:t>. Bu </a:t>
            </a:r>
            <a:r>
              <a:rPr lang="en-US" dirty="0" err="1" smtClean="0"/>
              <a:t>seçeneklerden</a:t>
            </a:r>
            <a:r>
              <a:rPr lang="en-US" dirty="0" smtClean="0"/>
              <a:t> </a:t>
            </a:r>
            <a:r>
              <a:rPr lang="en-US" dirty="0" err="1" smtClean="0"/>
              <a:t>sadece</a:t>
            </a:r>
            <a:r>
              <a:rPr lang="en-US" dirty="0" smtClean="0"/>
              <a:t> </a:t>
            </a:r>
            <a:r>
              <a:rPr lang="en-US" dirty="0" err="1" smtClean="0"/>
              <a:t>bir</a:t>
            </a:r>
            <a:r>
              <a:rPr lang="en-US" dirty="0" smtClean="0"/>
              <a:t> </a:t>
            </a:r>
            <a:r>
              <a:rPr lang="en-US" dirty="0" err="1" smtClean="0"/>
              <a:t>tanesi</a:t>
            </a:r>
            <a:r>
              <a:rPr lang="en-US" dirty="0" smtClean="0"/>
              <a:t> </a:t>
            </a:r>
            <a:r>
              <a:rPr lang="en-US" dirty="0" err="1" smtClean="0"/>
              <a:t>doğru</a:t>
            </a:r>
            <a:r>
              <a:rPr lang="en-US" dirty="0" smtClean="0"/>
              <a:t> </a:t>
            </a:r>
            <a:r>
              <a:rPr lang="en-US" dirty="0" err="1" smtClean="0"/>
              <a:t>cevaptır</a:t>
            </a:r>
            <a:r>
              <a:rPr lang="en-US" dirty="0" smtClean="0"/>
              <a:t>.</a:t>
            </a:r>
            <a:endParaRPr lang="tr-TR" dirty="0" smtClean="0"/>
          </a:p>
          <a:p>
            <a:pPr marL="274320" indent="-274320" fontAlgn="auto">
              <a:spcAft>
                <a:spcPts val="0"/>
              </a:spcAft>
              <a:buClr>
                <a:schemeClr val="accent3"/>
              </a:buClr>
              <a:buFont typeface="Wingdings 2"/>
              <a:buChar char=""/>
              <a:defRPr/>
            </a:pPr>
            <a:endParaRPr lang="tr-TR"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09600" y="914400"/>
            <a:ext cx="7772400" cy="1143000"/>
          </a:xfrm>
        </p:spPr>
        <p:txBody>
          <a:bodyPr>
            <a:normAutofit fontScale="90000"/>
          </a:bodyPr>
          <a:lstStyle/>
          <a:p>
            <a:pPr algn="ctr" fontAlgn="auto">
              <a:spcAft>
                <a:spcPts val="0"/>
              </a:spcAft>
              <a:defRPr/>
            </a:pPr>
            <a:r>
              <a:rPr lang="en-US" sz="3200" b="1" dirty="0" smtClean="0"/>
              <a:t>ORTAK </a:t>
            </a:r>
            <a:r>
              <a:rPr lang="en-US" sz="3200" b="1" dirty="0"/>
              <a:t>SINAVLARIN UYGULANMASI</a:t>
            </a:r>
            <a:r>
              <a:rPr lang="tr-TR" dirty="0"/>
              <a:t/>
            </a:r>
            <a:br>
              <a:rPr lang="tr-TR" dirty="0"/>
            </a:br>
            <a:endParaRPr lang="tr-TR" dirty="0"/>
          </a:p>
        </p:txBody>
      </p:sp>
      <p:sp>
        <p:nvSpPr>
          <p:cNvPr id="3" name="İçerik Yer Tutucusu 2"/>
          <p:cNvSpPr>
            <a:spLocks noGrp="1"/>
          </p:cNvSpPr>
          <p:nvPr>
            <p:ph idx="1"/>
          </p:nvPr>
        </p:nvSpPr>
        <p:spPr>
          <a:xfrm>
            <a:off x="762000" y="1981200"/>
            <a:ext cx="7620000" cy="4114800"/>
          </a:xfrm>
        </p:spPr>
        <p:txBody>
          <a:bodyPr>
            <a:normAutofit fontScale="92500" lnSpcReduction="10000"/>
          </a:bodyPr>
          <a:lstStyle/>
          <a:p>
            <a:pPr marL="0" indent="0" fontAlgn="auto">
              <a:spcAft>
                <a:spcPts val="0"/>
              </a:spcAft>
              <a:buClr>
                <a:schemeClr val="accent3"/>
              </a:buClr>
              <a:buFontTx/>
              <a:buNone/>
              <a:defRPr/>
            </a:pPr>
            <a:r>
              <a:rPr lang="en-US" sz="2400" dirty="0" err="1" smtClean="0"/>
              <a:t>Cevap</a:t>
            </a:r>
            <a:r>
              <a:rPr lang="en-US" sz="2400" dirty="0" smtClean="0"/>
              <a:t> k</a:t>
            </a:r>
            <a:r>
              <a:rPr lang="tr-TR" sz="2400" dirty="0" smtClean="0"/>
              <a:t>a</a:t>
            </a:r>
            <a:r>
              <a:rPr lang="en-US" sz="2400" dirty="0" err="1" smtClean="0"/>
              <a:t>ğıdına</a:t>
            </a:r>
            <a:r>
              <a:rPr lang="en-US" sz="2400" dirty="0" smtClean="0"/>
              <a:t> </a:t>
            </a:r>
            <a:r>
              <a:rPr lang="en-US" sz="2400" dirty="0" err="1" smtClean="0"/>
              <a:t>işaretlenmeyen</a:t>
            </a:r>
            <a:r>
              <a:rPr lang="en-US" sz="2400" dirty="0" smtClean="0"/>
              <a:t> </a:t>
            </a:r>
            <a:r>
              <a:rPr lang="en-US" sz="2400" dirty="0" err="1" smtClean="0"/>
              <a:t>cevaplar</a:t>
            </a:r>
            <a:r>
              <a:rPr lang="en-US" sz="2400" dirty="0" smtClean="0"/>
              <a:t> değerlendirme </a:t>
            </a:r>
            <a:r>
              <a:rPr lang="en-US" sz="2400" dirty="0" err="1" smtClean="0"/>
              <a:t>işlemine</a:t>
            </a:r>
            <a:r>
              <a:rPr lang="en-US" sz="2400" dirty="0" smtClean="0"/>
              <a:t> alınmayacaktır. Sınavlar </a:t>
            </a:r>
            <a:r>
              <a:rPr lang="en-US" sz="2400" dirty="0" err="1" smtClean="0"/>
              <a:t>başlamadan</a:t>
            </a:r>
            <a:r>
              <a:rPr lang="en-US" sz="2400" dirty="0" smtClean="0"/>
              <a:t> önce salon </a:t>
            </a:r>
            <a:r>
              <a:rPr lang="en-US" sz="2400" dirty="0" err="1" smtClean="0"/>
              <a:t>görevlileri</a:t>
            </a:r>
            <a:r>
              <a:rPr lang="en-US" sz="2400" dirty="0" smtClean="0"/>
              <a:t> öğrencilere </a:t>
            </a:r>
            <a:r>
              <a:rPr lang="en-US" sz="2400" dirty="0" err="1" smtClean="0"/>
              <a:t>soruların</a:t>
            </a:r>
            <a:r>
              <a:rPr lang="en-US" sz="2400" dirty="0" smtClean="0"/>
              <a:t> </a:t>
            </a:r>
            <a:r>
              <a:rPr lang="en-US" sz="2400" dirty="0" err="1" smtClean="0"/>
              <a:t>cevaplarının</a:t>
            </a:r>
            <a:r>
              <a:rPr lang="en-US" sz="2400" dirty="0" smtClean="0"/>
              <a:t> cevap </a:t>
            </a:r>
            <a:r>
              <a:rPr lang="en-US" sz="2400" dirty="0" err="1" smtClean="0"/>
              <a:t>kâğıdına</a:t>
            </a:r>
            <a:r>
              <a:rPr lang="en-US" sz="2400" dirty="0" smtClean="0"/>
              <a:t> </a:t>
            </a:r>
            <a:r>
              <a:rPr lang="en-US" sz="2400" dirty="0" err="1" smtClean="0"/>
              <a:t>mutlaka</a:t>
            </a:r>
            <a:r>
              <a:rPr lang="en-US" sz="2400" dirty="0" smtClean="0"/>
              <a:t> </a:t>
            </a:r>
            <a:r>
              <a:rPr lang="en-US" sz="2400" dirty="0" err="1" smtClean="0"/>
              <a:t>işaretlenmesi</a:t>
            </a:r>
            <a:r>
              <a:rPr lang="en-US" sz="2400" dirty="0" smtClean="0"/>
              <a:t> </a:t>
            </a:r>
            <a:r>
              <a:rPr lang="en-US" sz="2400" dirty="0" err="1" smtClean="0"/>
              <a:t>hususunda</a:t>
            </a:r>
            <a:r>
              <a:rPr lang="en-US" sz="2400" dirty="0" smtClean="0"/>
              <a:t> gerekli </a:t>
            </a:r>
            <a:r>
              <a:rPr lang="en-US" sz="2400" dirty="0" err="1" smtClean="0"/>
              <a:t>uyarıyı</a:t>
            </a:r>
            <a:r>
              <a:rPr lang="en-US" sz="2400" dirty="0" smtClean="0"/>
              <a:t> </a:t>
            </a:r>
            <a:r>
              <a:rPr lang="en-US" sz="2400" dirty="0" err="1" smtClean="0"/>
              <a:t>yapacaktır</a:t>
            </a:r>
            <a:r>
              <a:rPr lang="en-US" sz="2400" dirty="0" smtClean="0"/>
              <a:t>.</a:t>
            </a:r>
            <a:endParaRPr lang="tr-TR" sz="2400" dirty="0" smtClean="0"/>
          </a:p>
          <a:p>
            <a:pPr marL="0" indent="0" fontAlgn="auto">
              <a:spcAft>
                <a:spcPts val="0"/>
              </a:spcAft>
              <a:buClr>
                <a:schemeClr val="accent3"/>
              </a:buClr>
              <a:buFontTx/>
              <a:buNone/>
              <a:defRPr/>
            </a:pPr>
            <a:endParaRPr lang="tr-TR" sz="2400" dirty="0" smtClean="0"/>
          </a:p>
          <a:p>
            <a:pPr marL="0" indent="0" fontAlgn="auto">
              <a:spcAft>
                <a:spcPts val="0"/>
              </a:spcAft>
              <a:buClr>
                <a:schemeClr val="accent3"/>
              </a:buClr>
              <a:buFontTx/>
              <a:buNone/>
              <a:defRPr/>
            </a:pPr>
            <a:r>
              <a:rPr lang="en-US" sz="2400" dirty="0" smtClean="0"/>
              <a:t>Salon  </a:t>
            </a:r>
            <a:r>
              <a:rPr lang="en-US" sz="2400" dirty="0" err="1" smtClean="0"/>
              <a:t>görevlileri</a:t>
            </a:r>
            <a:r>
              <a:rPr lang="en-US" sz="2400" dirty="0" smtClean="0"/>
              <a:t>  Ek-2  de  yer  alan  </a:t>
            </a:r>
            <a:r>
              <a:rPr lang="en-US" sz="2400" dirty="0" err="1" smtClean="0"/>
              <a:t>örneklere</a:t>
            </a:r>
            <a:r>
              <a:rPr lang="en-US" sz="2400" dirty="0" smtClean="0"/>
              <a:t>  uygun  (</a:t>
            </a:r>
            <a:r>
              <a:rPr lang="en-US" sz="2400" dirty="0" err="1" smtClean="0"/>
              <a:t>sıraların</a:t>
            </a:r>
            <a:r>
              <a:rPr lang="en-US" sz="2400" dirty="0" smtClean="0"/>
              <a:t>  </a:t>
            </a:r>
            <a:r>
              <a:rPr lang="en-US" sz="2400" dirty="0" err="1" smtClean="0"/>
              <a:t>numaralandırılması</a:t>
            </a:r>
            <a:r>
              <a:rPr lang="en-US" sz="2400" dirty="0" smtClean="0"/>
              <a:t>, kitapçık türü </a:t>
            </a:r>
            <a:r>
              <a:rPr lang="en-US" sz="2400" dirty="0" err="1" smtClean="0"/>
              <a:t>dağıtımı</a:t>
            </a:r>
            <a:r>
              <a:rPr lang="en-US" sz="2400" dirty="0" smtClean="0"/>
              <a:t>) </a:t>
            </a:r>
            <a:r>
              <a:rPr lang="en-US" sz="2400" dirty="0" err="1" smtClean="0"/>
              <a:t>oturma</a:t>
            </a:r>
            <a:r>
              <a:rPr lang="en-US" sz="2400" dirty="0" smtClean="0"/>
              <a:t> </a:t>
            </a:r>
            <a:r>
              <a:rPr lang="en-US" sz="2400" dirty="0" err="1" smtClean="0"/>
              <a:t>düzeni</a:t>
            </a:r>
            <a:r>
              <a:rPr lang="en-US" sz="2400" dirty="0" smtClean="0"/>
              <a:t> </a:t>
            </a:r>
            <a:r>
              <a:rPr lang="en-US" sz="2400" dirty="0" err="1" smtClean="0"/>
              <a:t>oluşturacak</a:t>
            </a:r>
            <a:r>
              <a:rPr lang="en-US" sz="2400" dirty="0" smtClean="0"/>
              <a:t> ve bu </a:t>
            </a:r>
            <a:r>
              <a:rPr lang="en-US" sz="2400" dirty="0" err="1" smtClean="0"/>
              <a:t>düzeni</a:t>
            </a:r>
            <a:r>
              <a:rPr lang="en-US" sz="2400" dirty="0" smtClean="0"/>
              <a:t> salon </a:t>
            </a:r>
            <a:r>
              <a:rPr lang="en-US" sz="2400" dirty="0" err="1" smtClean="0"/>
              <a:t>güvenlik</a:t>
            </a:r>
            <a:r>
              <a:rPr lang="en-US" sz="2400" dirty="0" smtClean="0"/>
              <a:t> </a:t>
            </a:r>
            <a:r>
              <a:rPr lang="en-US" sz="2400" dirty="0" err="1" smtClean="0"/>
              <a:t>poşetinden</a:t>
            </a:r>
            <a:r>
              <a:rPr lang="en-US" sz="2400" dirty="0" smtClean="0"/>
              <a:t>  </a:t>
            </a:r>
            <a:r>
              <a:rPr lang="en-US" sz="2400" dirty="0" err="1" smtClean="0"/>
              <a:t>çıkan</a:t>
            </a:r>
            <a:r>
              <a:rPr lang="en-US" sz="2400" dirty="0" smtClean="0"/>
              <a:t>  “Öğrenci  </a:t>
            </a:r>
            <a:r>
              <a:rPr lang="en-US" sz="2400" dirty="0" err="1" smtClean="0"/>
              <a:t>Yoklama</a:t>
            </a:r>
            <a:r>
              <a:rPr lang="en-US" sz="2400" dirty="0" smtClean="0"/>
              <a:t>  </a:t>
            </a:r>
            <a:r>
              <a:rPr lang="en-US" sz="2400" dirty="0" err="1" smtClean="0"/>
              <a:t>Listesi</a:t>
            </a:r>
            <a:r>
              <a:rPr lang="en-US" sz="2400" dirty="0" smtClean="0"/>
              <a:t>”  </a:t>
            </a:r>
            <a:r>
              <a:rPr lang="en-US" sz="2400" dirty="0" err="1" smtClean="0"/>
              <a:t>nde</a:t>
            </a:r>
            <a:r>
              <a:rPr lang="en-US" sz="2400" dirty="0" smtClean="0"/>
              <a:t>  yer  alan  “Salon  </a:t>
            </a:r>
            <a:r>
              <a:rPr lang="en-US" sz="2400" dirty="0" err="1" smtClean="0"/>
              <a:t>Oturma</a:t>
            </a:r>
            <a:r>
              <a:rPr lang="en-US" sz="2400" dirty="0" smtClean="0"/>
              <a:t>  </a:t>
            </a:r>
            <a:r>
              <a:rPr lang="en-US" sz="2400" dirty="0" err="1" smtClean="0"/>
              <a:t>Düzeni</a:t>
            </a:r>
            <a:r>
              <a:rPr lang="en-US" sz="2400" dirty="0" smtClean="0"/>
              <a:t>” </a:t>
            </a:r>
            <a:r>
              <a:rPr lang="en-US" sz="2400" dirty="0" err="1" smtClean="0"/>
              <a:t>alanına</a:t>
            </a:r>
            <a:r>
              <a:rPr lang="en-US" sz="2400" dirty="0" smtClean="0"/>
              <a:t> </a:t>
            </a:r>
            <a:r>
              <a:rPr lang="en-US" sz="2400" dirty="0" err="1" smtClean="0"/>
              <a:t>örnekteki</a:t>
            </a:r>
            <a:r>
              <a:rPr lang="en-US" sz="2400" dirty="0" smtClean="0"/>
              <a:t> </a:t>
            </a:r>
            <a:r>
              <a:rPr lang="en-US" sz="2400" dirty="0" err="1" smtClean="0"/>
              <a:t>gibi</a:t>
            </a:r>
            <a:r>
              <a:rPr lang="en-US" sz="2400" dirty="0" smtClean="0"/>
              <a:t> </a:t>
            </a:r>
            <a:r>
              <a:rPr lang="en-US" sz="2400" dirty="0" err="1" smtClean="0"/>
              <a:t>işleyerek</a:t>
            </a:r>
            <a:r>
              <a:rPr lang="en-US" sz="2400" dirty="0" smtClean="0"/>
              <a:t> her bir ders sınavı için cevap </a:t>
            </a:r>
            <a:r>
              <a:rPr lang="en-US" sz="2400" dirty="0" err="1" smtClean="0"/>
              <a:t>kâğıtlarıyla</a:t>
            </a:r>
            <a:r>
              <a:rPr lang="en-US" sz="2400" dirty="0" smtClean="0"/>
              <a:t> </a:t>
            </a:r>
            <a:r>
              <a:rPr lang="en-US" sz="2400" dirty="0" err="1" smtClean="0"/>
              <a:t>birlikte</a:t>
            </a:r>
            <a:r>
              <a:rPr lang="en-US" sz="2400" dirty="0" smtClean="0"/>
              <a:t> sınav </a:t>
            </a:r>
            <a:r>
              <a:rPr lang="en-US" sz="2400" dirty="0" err="1" smtClean="0"/>
              <a:t>güvenlik</a:t>
            </a:r>
            <a:r>
              <a:rPr lang="en-US" sz="2400" dirty="0" smtClean="0"/>
              <a:t> </a:t>
            </a:r>
            <a:r>
              <a:rPr lang="en-US" sz="2400" dirty="0" err="1" smtClean="0"/>
              <a:t>poşeti</a:t>
            </a:r>
            <a:r>
              <a:rPr lang="en-US" sz="2400" dirty="0" smtClean="0"/>
              <a:t> </a:t>
            </a:r>
            <a:r>
              <a:rPr lang="en-US" sz="2400" dirty="0" err="1" smtClean="0"/>
              <a:t>içerisine</a:t>
            </a:r>
            <a:r>
              <a:rPr lang="en-US" sz="2400" dirty="0" smtClean="0"/>
              <a:t> </a:t>
            </a:r>
            <a:r>
              <a:rPr lang="en-US" sz="2400" dirty="0" err="1" smtClean="0"/>
              <a:t>koyacaktır</a:t>
            </a:r>
            <a:r>
              <a:rPr lang="en-US" sz="2400" dirty="0" smtClean="0"/>
              <a:t>.</a:t>
            </a:r>
            <a:endParaRPr lang="tr-TR" sz="2400"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736600" y="685800"/>
            <a:ext cx="7620000" cy="914400"/>
          </a:xfrm>
        </p:spPr>
        <p:txBody>
          <a:bodyPr>
            <a:normAutofit fontScale="90000"/>
          </a:bodyPr>
          <a:lstStyle/>
          <a:p>
            <a:pPr algn="ctr" fontAlgn="auto">
              <a:spcAft>
                <a:spcPts val="0"/>
              </a:spcAft>
              <a:defRPr/>
            </a:pPr>
            <a:r>
              <a:rPr lang="tr-TR" sz="3200" b="1" dirty="0" smtClean="0"/>
              <a:t/>
            </a:r>
            <a:br>
              <a:rPr lang="tr-TR" sz="3200" b="1" dirty="0" smtClean="0"/>
            </a:br>
            <a:r>
              <a:rPr lang="en-US" sz="3200" b="1" dirty="0" smtClean="0"/>
              <a:t>ORTAK </a:t>
            </a:r>
            <a:r>
              <a:rPr lang="en-US" sz="3200" b="1" dirty="0"/>
              <a:t>SINAVLARIN UYGULANMASI</a:t>
            </a:r>
            <a:r>
              <a:rPr lang="tr-TR" dirty="0"/>
              <a:t/>
            </a:r>
            <a:br>
              <a:rPr lang="tr-TR" dirty="0"/>
            </a:br>
            <a:endParaRPr lang="tr-TR" dirty="0"/>
          </a:p>
        </p:txBody>
      </p:sp>
      <p:sp>
        <p:nvSpPr>
          <p:cNvPr id="3" name="İçerik Yer Tutucusu 2"/>
          <p:cNvSpPr>
            <a:spLocks noGrp="1"/>
          </p:cNvSpPr>
          <p:nvPr>
            <p:ph idx="1"/>
          </p:nvPr>
        </p:nvSpPr>
        <p:spPr>
          <a:xfrm>
            <a:off x="762000" y="1219200"/>
            <a:ext cx="7718425" cy="4611688"/>
          </a:xfrm>
        </p:spPr>
        <p:txBody>
          <a:bodyPr>
            <a:noAutofit/>
          </a:bodyPr>
          <a:lstStyle/>
          <a:p>
            <a:pPr marL="0" indent="0" fontAlgn="auto">
              <a:spcAft>
                <a:spcPts val="0"/>
              </a:spcAft>
              <a:buClr>
                <a:schemeClr val="accent3"/>
              </a:buClr>
              <a:buFontTx/>
              <a:buNone/>
              <a:defRPr/>
            </a:pPr>
            <a:r>
              <a:rPr lang="en-US" dirty="0" err="1" smtClean="0">
                <a:solidFill>
                  <a:srgbClr val="FF0000"/>
                </a:solidFill>
              </a:rPr>
              <a:t>Sınav</a:t>
            </a:r>
            <a:r>
              <a:rPr lang="en-US" dirty="0" smtClean="0">
                <a:solidFill>
                  <a:srgbClr val="FF0000"/>
                </a:solidFill>
              </a:rPr>
              <a:t> </a:t>
            </a:r>
            <a:r>
              <a:rPr lang="en-US" dirty="0" err="1" smtClean="0">
                <a:solidFill>
                  <a:srgbClr val="FF0000"/>
                </a:solidFill>
              </a:rPr>
              <a:t>bitiminden</a:t>
            </a:r>
            <a:r>
              <a:rPr lang="en-US" dirty="0" smtClean="0">
                <a:solidFill>
                  <a:srgbClr val="FF0000"/>
                </a:solidFill>
              </a:rPr>
              <a:t> sonra,</a:t>
            </a:r>
            <a:endParaRPr lang="tr-TR" dirty="0" smtClean="0">
              <a:solidFill>
                <a:srgbClr val="FF0000"/>
              </a:solidFill>
            </a:endParaRPr>
          </a:p>
          <a:p>
            <a:pPr marL="0" indent="0" fontAlgn="auto">
              <a:spcAft>
                <a:spcPts val="0"/>
              </a:spcAft>
              <a:buClr>
                <a:schemeClr val="accent3"/>
              </a:buClr>
              <a:buFontTx/>
              <a:buNone/>
              <a:defRPr/>
            </a:pPr>
            <a:r>
              <a:rPr lang="tr-TR" dirty="0" smtClean="0"/>
              <a:t>- </a:t>
            </a:r>
            <a:r>
              <a:rPr lang="en-US" sz="1800" dirty="0" err="1" smtClean="0"/>
              <a:t>Öğrenciler</a:t>
            </a:r>
            <a:r>
              <a:rPr lang="en-US" sz="1800" dirty="0" smtClean="0"/>
              <a:t>, cevap </a:t>
            </a:r>
            <a:r>
              <a:rPr lang="en-US" sz="1800" dirty="0" err="1" smtClean="0"/>
              <a:t>kâğıdını</a:t>
            </a:r>
            <a:r>
              <a:rPr lang="en-US" sz="1800" dirty="0" smtClean="0"/>
              <a:t> sınav </a:t>
            </a:r>
            <a:r>
              <a:rPr lang="en-US" sz="1800" dirty="0" err="1" smtClean="0"/>
              <a:t>görevlilerine</a:t>
            </a:r>
            <a:r>
              <a:rPr lang="en-US" sz="1800" dirty="0" smtClean="0"/>
              <a:t> </a:t>
            </a:r>
            <a:r>
              <a:rPr lang="en-US" sz="1800" dirty="0" err="1" smtClean="0"/>
              <a:t>teslim</a:t>
            </a:r>
            <a:r>
              <a:rPr lang="en-US" sz="1800" dirty="0" smtClean="0"/>
              <a:t> </a:t>
            </a:r>
            <a:r>
              <a:rPr lang="en-US" sz="1800" dirty="0" err="1" smtClean="0"/>
              <a:t>edecek</a:t>
            </a:r>
            <a:r>
              <a:rPr lang="en-US" sz="1800" dirty="0" smtClean="0"/>
              <a:t> ve sınıf öğrenci </a:t>
            </a:r>
            <a:r>
              <a:rPr lang="en-US" sz="1800" dirty="0" err="1" smtClean="0"/>
              <a:t>yoklama</a:t>
            </a:r>
            <a:r>
              <a:rPr lang="en-US" sz="1800" dirty="0" smtClean="0"/>
              <a:t> </a:t>
            </a:r>
            <a:r>
              <a:rPr lang="en-US" sz="1800" dirty="0" err="1" smtClean="0"/>
              <a:t>listesine</a:t>
            </a:r>
            <a:r>
              <a:rPr lang="en-US" sz="1800" dirty="0" smtClean="0"/>
              <a:t> </a:t>
            </a:r>
            <a:r>
              <a:rPr lang="en-US" sz="1800" dirty="0" err="1" smtClean="0"/>
              <a:t>imzalarını</a:t>
            </a:r>
            <a:r>
              <a:rPr lang="en-US" sz="1800" dirty="0" smtClean="0"/>
              <a:t> </a:t>
            </a:r>
            <a:r>
              <a:rPr lang="en-US" sz="1800" dirty="0" err="1" smtClean="0"/>
              <a:t>atacaktır</a:t>
            </a:r>
            <a:r>
              <a:rPr lang="en-US" sz="1800" dirty="0" smtClean="0"/>
              <a:t>. </a:t>
            </a:r>
            <a:r>
              <a:rPr lang="en-US" sz="1800" dirty="0" err="1" smtClean="0"/>
              <a:t>Sınavlarını</a:t>
            </a:r>
            <a:r>
              <a:rPr lang="en-US" sz="1800" dirty="0" smtClean="0"/>
              <a:t> </a:t>
            </a:r>
            <a:r>
              <a:rPr lang="en-US" sz="1800" dirty="0" err="1" smtClean="0"/>
              <a:t>tamamlayan</a:t>
            </a:r>
            <a:r>
              <a:rPr lang="en-US" sz="1800" dirty="0" smtClean="0"/>
              <a:t> öğrencilerin sınav </a:t>
            </a:r>
            <a:r>
              <a:rPr lang="en-US" sz="1800" dirty="0" err="1" smtClean="0"/>
              <a:t>evrakı</a:t>
            </a:r>
            <a:r>
              <a:rPr lang="en-US" sz="1800" dirty="0" smtClean="0"/>
              <a:t> kesinlikle öğrenci </a:t>
            </a:r>
            <a:r>
              <a:rPr lang="en-US" sz="1800" dirty="0" err="1" smtClean="0"/>
              <a:t>sırasında</a:t>
            </a:r>
            <a:r>
              <a:rPr lang="en-US" sz="1800" dirty="0" smtClean="0"/>
              <a:t> </a:t>
            </a:r>
            <a:r>
              <a:rPr lang="en-US" sz="1800" dirty="0" err="1" smtClean="0"/>
              <a:t>bırakılmayacaktır</a:t>
            </a:r>
            <a:r>
              <a:rPr lang="en-US" sz="1800" dirty="0" smtClean="0"/>
              <a:t>.</a:t>
            </a:r>
            <a:endParaRPr lang="tr-TR" sz="1800" dirty="0" smtClean="0"/>
          </a:p>
          <a:p>
            <a:pPr marL="0" indent="0" fontAlgn="auto">
              <a:spcAft>
                <a:spcPts val="0"/>
              </a:spcAft>
              <a:buClr>
                <a:schemeClr val="accent3"/>
              </a:buClr>
              <a:buFontTx/>
              <a:buNone/>
              <a:defRPr/>
            </a:pPr>
            <a:r>
              <a:rPr lang="tr-TR" sz="1800" dirty="0" smtClean="0"/>
              <a:t>- </a:t>
            </a:r>
            <a:r>
              <a:rPr lang="en-US" sz="1800" dirty="0" err="1" smtClean="0"/>
              <a:t>Sınav</a:t>
            </a:r>
            <a:r>
              <a:rPr lang="en-US" sz="1800" dirty="0" smtClean="0"/>
              <a:t> </a:t>
            </a:r>
            <a:r>
              <a:rPr lang="en-US" sz="1800" dirty="0" err="1" smtClean="0"/>
              <a:t>görevlileri</a:t>
            </a:r>
            <a:r>
              <a:rPr lang="en-US" sz="1800" dirty="0" smtClean="0"/>
              <a:t>, sınava ait </a:t>
            </a:r>
            <a:r>
              <a:rPr lang="en-US" sz="1800" dirty="0" err="1" smtClean="0"/>
              <a:t>evrakı</a:t>
            </a:r>
            <a:r>
              <a:rPr lang="en-US" sz="1800" dirty="0" smtClean="0"/>
              <a:t> öğrencilerin </a:t>
            </a:r>
            <a:r>
              <a:rPr lang="en-US" sz="1800" dirty="0" err="1" smtClean="0"/>
              <a:t>önünde</a:t>
            </a:r>
            <a:r>
              <a:rPr lang="en-US" sz="1800" dirty="0" smtClean="0"/>
              <a:t> kontrol </a:t>
            </a:r>
            <a:r>
              <a:rPr lang="en-US" sz="1800" dirty="0" err="1" smtClean="0"/>
              <a:t>ederek</a:t>
            </a:r>
            <a:r>
              <a:rPr lang="en-US" sz="1800" dirty="0" smtClean="0"/>
              <a:t> </a:t>
            </a:r>
            <a:r>
              <a:rPr lang="en-US" sz="1800" dirty="0" err="1" smtClean="0"/>
              <a:t>toplayacak</a:t>
            </a:r>
            <a:r>
              <a:rPr lang="en-US" sz="1800" dirty="0" smtClean="0"/>
              <a:t>,  cevap  </a:t>
            </a:r>
            <a:r>
              <a:rPr lang="en-US" sz="1800" dirty="0" err="1" smtClean="0"/>
              <a:t>kâğıtlarını</a:t>
            </a:r>
            <a:r>
              <a:rPr lang="en-US" sz="1800" dirty="0" smtClean="0"/>
              <a:t>  sınav  </a:t>
            </a:r>
            <a:r>
              <a:rPr lang="en-US" sz="1800" dirty="0" err="1" smtClean="0"/>
              <a:t>güvenlik</a:t>
            </a:r>
            <a:r>
              <a:rPr lang="en-US" sz="1800" dirty="0" smtClean="0"/>
              <a:t>  </a:t>
            </a:r>
            <a:r>
              <a:rPr lang="en-US" sz="1800" dirty="0" err="1" smtClean="0"/>
              <a:t>torbasına</a:t>
            </a:r>
            <a:r>
              <a:rPr lang="en-US" sz="1800" dirty="0" smtClean="0"/>
              <a:t>  </a:t>
            </a:r>
            <a:r>
              <a:rPr lang="en-US" sz="1800" dirty="0" err="1" smtClean="0"/>
              <a:t>koyup</a:t>
            </a:r>
            <a:r>
              <a:rPr lang="en-US" sz="1800" dirty="0" smtClean="0"/>
              <a:t>  </a:t>
            </a:r>
            <a:r>
              <a:rPr lang="en-US" sz="1800" dirty="0" err="1" smtClean="0"/>
              <a:t>kapattıktan</a:t>
            </a:r>
            <a:r>
              <a:rPr lang="en-US" sz="1800" dirty="0" smtClean="0"/>
              <a:t>  sonra soru </a:t>
            </a:r>
            <a:r>
              <a:rPr lang="en-US" sz="1800" dirty="0" err="1" smtClean="0"/>
              <a:t>kitapçıklarıyla</a:t>
            </a:r>
            <a:r>
              <a:rPr lang="en-US" sz="1800" dirty="0" smtClean="0"/>
              <a:t> </a:t>
            </a:r>
            <a:r>
              <a:rPr lang="en-US" sz="1800" dirty="0" err="1" smtClean="0"/>
              <a:t>birlikte</a:t>
            </a:r>
            <a:r>
              <a:rPr lang="en-US" sz="1800" dirty="0" smtClean="0"/>
              <a:t> </a:t>
            </a:r>
            <a:r>
              <a:rPr lang="en-US" sz="1800" dirty="0" err="1" smtClean="0"/>
              <a:t>bina</a:t>
            </a:r>
            <a:r>
              <a:rPr lang="en-US" sz="1800" dirty="0" smtClean="0"/>
              <a:t> sınav </a:t>
            </a:r>
            <a:r>
              <a:rPr lang="en-US" sz="1800" dirty="0" err="1" smtClean="0"/>
              <a:t>komisyonuna</a:t>
            </a:r>
            <a:r>
              <a:rPr lang="en-US" sz="1800" dirty="0" smtClean="0"/>
              <a:t> </a:t>
            </a:r>
            <a:r>
              <a:rPr lang="en-US" sz="1800" dirty="0" err="1" smtClean="0"/>
              <a:t>teslim</a:t>
            </a:r>
            <a:r>
              <a:rPr lang="en-US" sz="1800" dirty="0" smtClean="0"/>
              <a:t> </a:t>
            </a:r>
            <a:r>
              <a:rPr lang="en-US" sz="1800" dirty="0" err="1" smtClean="0"/>
              <a:t>edecektir</a:t>
            </a:r>
            <a:r>
              <a:rPr lang="en-US" sz="1800" dirty="0" smtClean="0"/>
              <a:t>.</a:t>
            </a:r>
            <a:endParaRPr lang="tr-TR" sz="1800" dirty="0" smtClean="0"/>
          </a:p>
          <a:p>
            <a:pPr marL="0" indent="0" fontAlgn="auto">
              <a:spcAft>
                <a:spcPts val="0"/>
              </a:spcAft>
              <a:buClr>
                <a:schemeClr val="accent3"/>
              </a:buClr>
              <a:buFontTx/>
              <a:buNone/>
              <a:defRPr/>
            </a:pPr>
            <a:r>
              <a:rPr lang="tr-TR" sz="1800" dirty="0" smtClean="0"/>
              <a:t>- </a:t>
            </a:r>
            <a:r>
              <a:rPr lang="en-US" sz="1800" dirty="0" smtClean="0"/>
              <a:t>Bina sınav </a:t>
            </a:r>
            <a:r>
              <a:rPr lang="en-US" sz="1800" dirty="0" err="1" smtClean="0"/>
              <a:t>komisyonu</a:t>
            </a:r>
            <a:r>
              <a:rPr lang="en-US" sz="1800" dirty="0" smtClean="0"/>
              <a:t>, </a:t>
            </a:r>
            <a:r>
              <a:rPr lang="en-US" sz="1800" dirty="0" err="1" smtClean="0"/>
              <a:t>sınıflardan</a:t>
            </a:r>
            <a:r>
              <a:rPr lang="en-US" sz="1800" dirty="0" smtClean="0"/>
              <a:t> </a:t>
            </a:r>
            <a:r>
              <a:rPr lang="en-US" sz="1800" dirty="0" err="1" smtClean="0"/>
              <a:t>gelen</a:t>
            </a:r>
            <a:r>
              <a:rPr lang="en-US" sz="1800" dirty="0" smtClean="0"/>
              <a:t> sınav </a:t>
            </a:r>
            <a:r>
              <a:rPr lang="en-US" sz="1800" dirty="0" err="1" smtClean="0"/>
              <a:t>güvenlik</a:t>
            </a:r>
            <a:r>
              <a:rPr lang="en-US" sz="1800" dirty="0" smtClean="0"/>
              <a:t> </a:t>
            </a:r>
            <a:r>
              <a:rPr lang="en-US" sz="1800" dirty="0" err="1" smtClean="0"/>
              <a:t>torbalarını</a:t>
            </a:r>
            <a:r>
              <a:rPr lang="en-US" sz="1800" dirty="0" smtClean="0"/>
              <a:t> </a:t>
            </a:r>
            <a:r>
              <a:rPr lang="en-US" sz="1800" dirty="0" err="1" smtClean="0"/>
              <a:t>dönüş</a:t>
            </a:r>
            <a:r>
              <a:rPr lang="en-US" sz="1800" dirty="0" smtClean="0"/>
              <a:t> sınav </a:t>
            </a:r>
            <a:r>
              <a:rPr lang="en-US" sz="1800" dirty="0" err="1" smtClean="0"/>
              <a:t>evrak</a:t>
            </a:r>
            <a:r>
              <a:rPr lang="en-US" sz="1800" dirty="0" smtClean="0"/>
              <a:t> </a:t>
            </a:r>
            <a:r>
              <a:rPr lang="en-US" sz="1800" dirty="0" err="1" smtClean="0"/>
              <a:t>kutularına</a:t>
            </a:r>
            <a:r>
              <a:rPr lang="en-US" sz="1800" dirty="0" smtClean="0"/>
              <a:t> </a:t>
            </a:r>
            <a:r>
              <a:rPr lang="en-US" sz="1800" dirty="0" err="1" smtClean="0"/>
              <a:t>koyarak</a:t>
            </a:r>
            <a:r>
              <a:rPr lang="en-US" sz="1800" dirty="0" smtClean="0"/>
              <a:t> </a:t>
            </a:r>
            <a:r>
              <a:rPr lang="en-US" sz="1800" dirty="0" err="1" smtClean="0"/>
              <a:t>seri</a:t>
            </a:r>
            <a:r>
              <a:rPr lang="en-US" sz="1800" dirty="0" smtClean="0"/>
              <a:t> </a:t>
            </a:r>
            <a:r>
              <a:rPr lang="en-US" sz="1800" dirty="0" err="1" smtClean="0"/>
              <a:t>numaralı</a:t>
            </a:r>
            <a:r>
              <a:rPr lang="en-US" sz="1800" dirty="0" smtClean="0"/>
              <a:t> </a:t>
            </a:r>
            <a:r>
              <a:rPr lang="en-US" sz="1800" dirty="0" err="1" smtClean="0"/>
              <a:t>güvenlik</a:t>
            </a:r>
            <a:r>
              <a:rPr lang="en-US" sz="1800" dirty="0" smtClean="0"/>
              <a:t> </a:t>
            </a:r>
            <a:r>
              <a:rPr lang="en-US" sz="1800" dirty="0" err="1" smtClean="0"/>
              <a:t>kilidi</a:t>
            </a:r>
            <a:r>
              <a:rPr lang="en-US" sz="1800" dirty="0" smtClean="0"/>
              <a:t> ile bu </a:t>
            </a:r>
            <a:r>
              <a:rPr lang="en-US" sz="1800" dirty="0" err="1" smtClean="0"/>
              <a:t>kutuları</a:t>
            </a:r>
            <a:r>
              <a:rPr lang="en-US" sz="1800" dirty="0" smtClean="0"/>
              <a:t> </a:t>
            </a:r>
            <a:r>
              <a:rPr lang="en-US" sz="1800" dirty="0" err="1" smtClean="0"/>
              <a:t>kapatacak</a:t>
            </a:r>
            <a:r>
              <a:rPr lang="en-US" sz="1800" dirty="0" smtClean="0"/>
              <a:t> ve </a:t>
            </a:r>
            <a:r>
              <a:rPr lang="en-US" sz="1800" dirty="0" err="1" smtClean="0"/>
              <a:t>görevli</a:t>
            </a:r>
            <a:r>
              <a:rPr lang="en-US" sz="1800" dirty="0" smtClean="0"/>
              <a:t> </a:t>
            </a:r>
            <a:r>
              <a:rPr lang="en-US" sz="1800" dirty="0" err="1" smtClean="0"/>
              <a:t>kuryelere</a:t>
            </a:r>
            <a:r>
              <a:rPr lang="en-US" sz="1800" dirty="0" smtClean="0"/>
              <a:t> </a:t>
            </a:r>
            <a:r>
              <a:rPr lang="en-US" sz="1800" dirty="0" err="1" smtClean="0"/>
              <a:t>tutanakla</a:t>
            </a:r>
            <a:r>
              <a:rPr lang="en-US" sz="1800" dirty="0" smtClean="0"/>
              <a:t> </a:t>
            </a:r>
            <a:r>
              <a:rPr lang="en-US" sz="1800" dirty="0" err="1" smtClean="0"/>
              <a:t>teslim</a:t>
            </a:r>
            <a:r>
              <a:rPr lang="en-US" sz="1800" dirty="0" smtClean="0"/>
              <a:t> </a:t>
            </a:r>
            <a:r>
              <a:rPr lang="en-US" sz="1800" dirty="0" err="1" smtClean="0"/>
              <a:t>edecektir</a:t>
            </a:r>
            <a:r>
              <a:rPr lang="en-US" sz="1800" dirty="0" smtClean="0"/>
              <a:t>. </a:t>
            </a:r>
            <a:r>
              <a:rPr lang="en-US" sz="1800" dirty="0" err="1" smtClean="0"/>
              <a:t>Kitapçıklar</a:t>
            </a:r>
            <a:r>
              <a:rPr lang="en-US" sz="1800" dirty="0" smtClean="0"/>
              <a:t> okullarda </a:t>
            </a:r>
            <a:r>
              <a:rPr lang="en-US" sz="1800" dirty="0" err="1" smtClean="0"/>
              <a:t>bırakılacak</a:t>
            </a:r>
            <a:r>
              <a:rPr lang="en-US" sz="1800" dirty="0" smtClean="0"/>
              <a:t>   olup   ikinci   gün   </a:t>
            </a:r>
            <a:r>
              <a:rPr lang="en-US" sz="1800" dirty="0" err="1" smtClean="0"/>
              <a:t>oturumu</a:t>
            </a:r>
            <a:r>
              <a:rPr lang="en-US" sz="1800" dirty="0" smtClean="0"/>
              <a:t>   tamamlandıktan   </a:t>
            </a:r>
            <a:r>
              <a:rPr lang="en-US" sz="1800" dirty="0" err="1" smtClean="0"/>
              <a:t>sonraki</a:t>
            </a:r>
            <a:r>
              <a:rPr lang="en-US" sz="1800" dirty="0" smtClean="0"/>
              <a:t>   gün   isteyen öğrenciye verilecektir.</a:t>
            </a:r>
            <a:endParaRPr lang="tr-TR" sz="1800" dirty="0" smtClean="0"/>
          </a:p>
          <a:p>
            <a:pPr marL="274320" indent="-274320" fontAlgn="auto">
              <a:spcAft>
                <a:spcPts val="0"/>
              </a:spcAft>
              <a:buClr>
                <a:schemeClr val="accent3"/>
              </a:buClr>
              <a:buFont typeface="Wingdings 2"/>
              <a:buChar char=""/>
              <a:defRPr/>
            </a:pPr>
            <a:endParaRPr lang="tr-TR" sz="2300"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etin kutusu 3"/>
          <p:cNvSpPr txBox="1">
            <a:spLocks noChangeArrowheads="1"/>
          </p:cNvSpPr>
          <p:nvPr/>
        </p:nvSpPr>
        <p:spPr bwMode="auto">
          <a:xfrm>
            <a:off x="609600" y="914400"/>
            <a:ext cx="7010400" cy="584200"/>
          </a:xfrm>
          <a:prstGeom prst="rect">
            <a:avLst/>
          </a:prstGeom>
          <a:noFill/>
          <a:ln w="9525">
            <a:noFill/>
            <a:miter lim="800000"/>
            <a:headEnd/>
            <a:tailEnd/>
          </a:ln>
        </p:spPr>
        <p:txBody>
          <a:bodyPr>
            <a:spAutoFit/>
          </a:bodyPr>
          <a:lstStyle/>
          <a:p>
            <a:pPr defTabSz="457200" eaLnBrk="1" hangingPunct="1"/>
            <a:r>
              <a:rPr lang="tr-TR" altLang="tr-TR" sz="3200" b="1">
                <a:solidFill>
                  <a:srgbClr val="800000"/>
                </a:solidFill>
                <a:cs typeface="Times New Roman" pitchFamily="18" charset="0"/>
              </a:rPr>
              <a:t>2016-2017 ORTAK SINAV TAKVİMİ</a:t>
            </a:r>
            <a:endParaRPr lang="tr-TR" altLang="tr-TR" sz="3200">
              <a:solidFill>
                <a:srgbClr val="800000"/>
              </a:solidFill>
              <a:cs typeface="Times New Roman" pitchFamily="18" charset="0"/>
            </a:endParaRPr>
          </a:p>
        </p:txBody>
      </p:sp>
      <p:graphicFrame>
        <p:nvGraphicFramePr>
          <p:cNvPr id="5" name="Tablo 4"/>
          <p:cNvGraphicFramePr>
            <a:graphicFrameLocks noGrp="1"/>
          </p:cNvGraphicFramePr>
          <p:nvPr/>
        </p:nvGraphicFramePr>
        <p:xfrm>
          <a:off x="609600" y="1981200"/>
          <a:ext cx="7924800" cy="4137025"/>
        </p:xfrm>
        <a:graphic>
          <a:graphicData uri="http://schemas.openxmlformats.org/drawingml/2006/table">
            <a:tbl>
              <a:tblPr>
                <a:tableStyleId>{5940675A-B579-460E-94D1-54222C63F5DA}</a:tableStyleId>
              </a:tblPr>
              <a:tblGrid>
                <a:gridCol w="1100095"/>
                <a:gridCol w="1296701"/>
                <a:gridCol w="1732761"/>
                <a:gridCol w="1936254"/>
                <a:gridCol w="1858989"/>
              </a:tblGrid>
              <a:tr h="744625">
                <a:tc gridSpan="5">
                  <a:txBody>
                    <a:bodyPr/>
                    <a:lstStyle/>
                    <a:p>
                      <a:pPr algn="ctr">
                        <a:lnSpc>
                          <a:spcPct val="115000"/>
                        </a:lnSpc>
                        <a:spcAft>
                          <a:spcPts val="0"/>
                        </a:spcAft>
                      </a:pP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13025">
                <a:tc>
                  <a:txBody>
                    <a:bodyPr/>
                    <a:lstStyle/>
                    <a:p>
                      <a:pPr algn="ctr">
                        <a:lnSpc>
                          <a:spcPct val="115000"/>
                        </a:lnSpc>
                        <a:spcAft>
                          <a:spcPts val="0"/>
                        </a:spcAft>
                      </a:pPr>
                      <a:r>
                        <a:rPr lang="tr-TR" sz="2000" b="1" dirty="0">
                          <a:effectLst/>
                        </a:rPr>
                        <a:t>Sınıf</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0"/>
                        </a:spcAft>
                      </a:pPr>
                      <a:r>
                        <a:rPr lang="tr-TR" sz="2000" b="1">
                          <a:effectLst/>
                        </a:rPr>
                        <a:t>Dönem</a:t>
                      </a:r>
                      <a:endParaRPr lang="tr-TR" sz="2000" b="1">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0"/>
                        </a:spcAft>
                      </a:pPr>
                      <a:r>
                        <a:rPr lang="tr-TR" sz="2000" b="1" dirty="0">
                          <a:effectLst/>
                        </a:rPr>
                        <a:t>Sınav Tarihleri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0"/>
                        </a:spcAft>
                      </a:pPr>
                      <a:r>
                        <a:rPr lang="tr-TR" sz="2000" b="1" dirty="0">
                          <a:effectLst/>
                        </a:rPr>
                        <a:t>Mazeret Sınavı Tarihleri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0"/>
                        </a:spcAft>
                      </a:pPr>
                      <a:r>
                        <a:rPr lang="tr-TR" sz="2000" b="1" dirty="0">
                          <a:effectLst/>
                        </a:rPr>
                        <a:t>Sınav Sonuçlarının İlanı</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r>
              <a:tr h="1209324">
                <a:tc>
                  <a:txBody>
                    <a:bodyPr/>
                    <a:lstStyle/>
                    <a:p>
                      <a:pPr algn="ctr">
                        <a:lnSpc>
                          <a:spcPct val="115000"/>
                        </a:lnSpc>
                        <a:spcAft>
                          <a:spcPts val="1000"/>
                        </a:spcAft>
                      </a:pPr>
                      <a:r>
                        <a:rPr lang="tr-TR" sz="1800" dirty="0">
                          <a:effectLst/>
                        </a:rPr>
                        <a:t>8’inci sınıf</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a:effectLst/>
                        </a:rPr>
                        <a:t>I. Dönem</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smtClean="0">
                          <a:effectLst/>
                        </a:rPr>
                        <a:t>23-24 Kasım  2016</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smtClean="0">
                          <a:effectLst/>
                        </a:rPr>
                        <a:t>17-18 </a:t>
                      </a:r>
                      <a:r>
                        <a:rPr lang="tr-TR" sz="1800" dirty="0">
                          <a:effectLst/>
                        </a:rPr>
                        <a:t>Aralık </a:t>
                      </a:r>
                      <a:r>
                        <a:rPr lang="tr-TR" sz="1800" dirty="0" smtClean="0">
                          <a:effectLst/>
                        </a:rPr>
                        <a:t>2016</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a:effectLst/>
                        </a:rPr>
                        <a:t>Ocak </a:t>
                      </a:r>
                      <a:r>
                        <a:rPr lang="tr-TR" sz="1800" dirty="0" smtClean="0">
                          <a:effectLst/>
                        </a:rPr>
                        <a:t>2017</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r>
              <a:tr h="1070051">
                <a:tc>
                  <a:txBody>
                    <a:bodyPr/>
                    <a:lstStyle/>
                    <a:p>
                      <a:pPr algn="ctr">
                        <a:lnSpc>
                          <a:spcPct val="115000"/>
                        </a:lnSpc>
                        <a:spcAft>
                          <a:spcPts val="1000"/>
                        </a:spcAft>
                      </a:pPr>
                      <a:r>
                        <a:rPr lang="tr-TR" sz="1800" dirty="0">
                          <a:effectLst/>
                        </a:rPr>
                        <a:t>8’inci sınıf</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a:effectLst/>
                        </a:rPr>
                        <a:t>II. Dönem</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smtClean="0">
                          <a:effectLst/>
                        </a:rPr>
                        <a:t>26-27 Nisan 2017</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smtClean="0">
                          <a:effectLst/>
                        </a:rPr>
                        <a:t>20-21 </a:t>
                      </a:r>
                      <a:r>
                        <a:rPr lang="tr-TR" sz="1800" dirty="0">
                          <a:effectLst/>
                        </a:rPr>
                        <a:t>Mayıs </a:t>
                      </a:r>
                      <a:r>
                        <a:rPr lang="tr-TR" sz="1800" dirty="0" smtClean="0">
                          <a:effectLst/>
                        </a:rPr>
                        <a:t>2017</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c>
                  <a:txBody>
                    <a:bodyPr/>
                    <a:lstStyle/>
                    <a:p>
                      <a:pPr algn="ctr">
                        <a:lnSpc>
                          <a:spcPct val="115000"/>
                        </a:lnSpc>
                        <a:spcAft>
                          <a:spcPts val="1000"/>
                        </a:spcAft>
                      </a:pPr>
                      <a:r>
                        <a:rPr lang="tr-TR" sz="1800" dirty="0">
                          <a:effectLst/>
                        </a:rPr>
                        <a:t>Haziran </a:t>
                      </a:r>
                      <a:r>
                        <a:rPr lang="tr-TR" sz="1800" dirty="0" smtClean="0">
                          <a:effectLst/>
                        </a:rPr>
                        <a:t>2017</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txBody>
                  <a:tcPr marL="68574" marR="68574" marT="0" marB="0"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a:xfrm>
            <a:off x="685800" y="609600"/>
            <a:ext cx="7010400" cy="936625"/>
          </a:xfrm>
        </p:spPr>
        <p:txBody>
          <a:bodyPr/>
          <a:lstStyle/>
          <a:p>
            <a:pPr algn="ctr"/>
            <a:r>
              <a:rPr lang="en-US" altLang="tr-TR" sz="3200" b="1" smtClean="0"/>
              <a:t>MAZERET SINAVININ UYGULANMASI</a:t>
            </a:r>
            <a:endParaRPr lang="tr-TR" altLang="tr-TR" sz="3200" smtClean="0"/>
          </a:p>
        </p:txBody>
      </p:sp>
      <p:sp>
        <p:nvSpPr>
          <p:cNvPr id="3" name="İçerik Yer Tutucusu 2"/>
          <p:cNvSpPr>
            <a:spLocks noGrp="1"/>
          </p:cNvSpPr>
          <p:nvPr>
            <p:ph idx="1"/>
          </p:nvPr>
        </p:nvSpPr>
        <p:spPr>
          <a:xfrm>
            <a:off x="685800" y="2057400"/>
            <a:ext cx="7702550" cy="4114800"/>
          </a:xfrm>
        </p:spPr>
        <p:txBody>
          <a:bodyPr>
            <a:noAutofit/>
          </a:bodyPr>
          <a:lstStyle/>
          <a:p>
            <a:pPr marL="0" indent="0" fontAlgn="auto">
              <a:spcAft>
                <a:spcPts val="0"/>
              </a:spcAft>
              <a:buClr>
                <a:schemeClr val="accent3"/>
              </a:buClr>
              <a:buFontTx/>
              <a:buNone/>
              <a:defRPr/>
            </a:pPr>
            <a:r>
              <a:rPr lang="en-US" sz="2300" dirty="0" err="1" smtClean="0"/>
              <a:t>Ortak</a:t>
            </a:r>
            <a:r>
              <a:rPr lang="en-US" sz="2300" dirty="0" smtClean="0"/>
              <a:t> </a:t>
            </a:r>
            <a:r>
              <a:rPr lang="en-US" sz="2300" dirty="0"/>
              <a:t>sınav/sınavlara girmeyen </a:t>
            </a:r>
            <a:r>
              <a:rPr lang="en-US" sz="2300" dirty="0" err="1"/>
              <a:t>öğrencilerden</a:t>
            </a:r>
            <a:r>
              <a:rPr lang="en-US" sz="2300" dirty="0"/>
              <a:t> </a:t>
            </a:r>
            <a:r>
              <a:rPr lang="en-US" sz="2300" dirty="0" err="1"/>
              <a:t>mazeretleri</a:t>
            </a:r>
            <a:r>
              <a:rPr lang="en-US" sz="2300" dirty="0"/>
              <a:t> okul müdürlüğünce uygun </a:t>
            </a:r>
            <a:r>
              <a:rPr lang="en-US" sz="2300" dirty="0" err="1"/>
              <a:t>görülenlerin</a:t>
            </a:r>
            <a:r>
              <a:rPr lang="en-US" sz="2300" dirty="0"/>
              <a:t> mazeret sınavları, sınav takviminde belirtilen tarihlerde yapılacaktır. Mazeret sınavları  da  her  gün  üç  ders  yazılısı  tek  oturum  olmak  üzere  iki  günde  iki  oturum hâlinde </a:t>
            </a:r>
            <a:r>
              <a:rPr lang="en-US" sz="2300" dirty="0" err="1"/>
              <a:t>Bakanlık</a:t>
            </a:r>
            <a:r>
              <a:rPr lang="en-US" sz="2300" dirty="0"/>
              <a:t> tarafından </a:t>
            </a:r>
            <a:r>
              <a:rPr lang="en-US" sz="2300" dirty="0" err="1"/>
              <a:t>belirlenecek</a:t>
            </a:r>
            <a:r>
              <a:rPr lang="en-US" sz="2300" dirty="0"/>
              <a:t> okullarda yapılacaktır.</a:t>
            </a:r>
            <a:endParaRPr lang="tr-TR" sz="2300" dirty="0"/>
          </a:p>
          <a:p>
            <a:pPr marL="0" indent="0" fontAlgn="auto">
              <a:spcAft>
                <a:spcPts val="0"/>
              </a:spcAft>
              <a:buClr>
                <a:schemeClr val="accent3"/>
              </a:buClr>
              <a:buFontTx/>
              <a:buNone/>
              <a:defRPr/>
            </a:pPr>
            <a:r>
              <a:rPr lang="en-US" sz="2300" dirty="0" err="1" smtClean="0"/>
              <a:t>Mazeretlerini</a:t>
            </a:r>
            <a:r>
              <a:rPr lang="en-US" sz="2300" dirty="0" smtClean="0"/>
              <a:t> </a:t>
            </a:r>
            <a:r>
              <a:rPr lang="en-US" sz="2300" dirty="0"/>
              <a:t>ortak sınavlardan önce bildiren ve sınav günü </a:t>
            </a:r>
            <a:r>
              <a:rPr lang="en-US" sz="2300" dirty="0" err="1"/>
              <a:t>mazeretli</a:t>
            </a:r>
            <a:r>
              <a:rPr lang="en-US" sz="2300" dirty="0"/>
              <a:t>/</a:t>
            </a:r>
            <a:r>
              <a:rPr lang="en-US" sz="2300" dirty="0" err="1"/>
              <a:t>mazeretsiz</a:t>
            </a:r>
            <a:r>
              <a:rPr lang="en-US" sz="2300" dirty="0"/>
              <a:t> </a:t>
            </a:r>
            <a:r>
              <a:rPr lang="en-US" sz="2300" dirty="0" err="1" smtClean="0"/>
              <a:t>olarak</a:t>
            </a:r>
            <a:r>
              <a:rPr lang="tr-TR" sz="2300" dirty="0" smtClean="0"/>
              <a:t> </a:t>
            </a:r>
            <a:r>
              <a:rPr lang="en-US" sz="2300" dirty="0" err="1" smtClean="0"/>
              <a:t>ortak</a:t>
            </a:r>
            <a:r>
              <a:rPr lang="en-US" sz="2300" dirty="0" smtClean="0"/>
              <a:t> </a:t>
            </a:r>
            <a:r>
              <a:rPr lang="en-US" sz="2300" dirty="0"/>
              <a:t>sınavlara girmeyen öğrencilerin bilgileri sınavların yapıldığı gün her bir </a:t>
            </a:r>
            <a:r>
              <a:rPr lang="en-US" sz="2300" dirty="0" err="1"/>
              <a:t>ders</a:t>
            </a:r>
            <a:r>
              <a:rPr lang="en-US" sz="2300" dirty="0"/>
              <a:t> </a:t>
            </a:r>
            <a:r>
              <a:rPr lang="en-US" sz="2300" dirty="0" err="1" smtClean="0"/>
              <a:t>yazılısından</a:t>
            </a:r>
            <a:r>
              <a:rPr lang="tr-TR" sz="2300" dirty="0" smtClean="0"/>
              <a:t> </a:t>
            </a:r>
            <a:r>
              <a:rPr lang="en-US" sz="2300" dirty="0" err="1" smtClean="0"/>
              <a:t>sonra</a:t>
            </a:r>
            <a:r>
              <a:rPr lang="en-US" sz="2300" dirty="0" smtClean="0"/>
              <a:t>   </a:t>
            </a:r>
            <a:r>
              <a:rPr lang="en-US" sz="2300" dirty="0"/>
              <a:t>veya   son   ders   yazılısının   ardından   e-Okul   Sistemine   okul   </a:t>
            </a:r>
            <a:r>
              <a:rPr lang="en-US" sz="2300" dirty="0" err="1"/>
              <a:t>müdürlüğü</a:t>
            </a:r>
            <a:r>
              <a:rPr lang="en-US" sz="2300" dirty="0"/>
              <a:t>   </a:t>
            </a:r>
            <a:r>
              <a:rPr lang="en-US" sz="2300" dirty="0" smtClean="0"/>
              <a:t>tarafından</a:t>
            </a:r>
            <a:r>
              <a:rPr lang="tr-TR" sz="2300" dirty="0" smtClean="0"/>
              <a:t> </a:t>
            </a:r>
            <a:r>
              <a:rPr lang="en-US" sz="2300" dirty="0" err="1" smtClean="0"/>
              <a:t>işlenecektir</a:t>
            </a:r>
            <a:r>
              <a:rPr lang="en-US" sz="2300" dirty="0"/>
              <a:t>.</a:t>
            </a:r>
            <a:endParaRPr lang="tr-TR" sz="2300" dirty="0"/>
          </a:p>
          <a:p>
            <a:pPr marL="274320" indent="-274320" fontAlgn="auto">
              <a:spcAft>
                <a:spcPts val="0"/>
              </a:spcAft>
              <a:buClr>
                <a:schemeClr val="accent3"/>
              </a:buClr>
              <a:buFont typeface="Wingdings 2"/>
              <a:buChar char=""/>
              <a:defRPr/>
            </a:pPr>
            <a:endParaRPr lang="tr-TR" sz="2300"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685800" y="685800"/>
            <a:ext cx="7010400" cy="860425"/>
          </a:xfrm>
        </p:spPr>
        <p:txBody>
          <a:bodyPr/>
          <a:lstStyle/>
          <a:p>
            <a:pPr algn="ctr"/>
            <a:r>
              <a:rPr lang="en-US" altLang="tr-TR" sz="3200" b="1" smtClean="0"/>
              <a:t>MAZERET SINAVININ UYGULANMASI</a:t>
            </a:r>
            <a:endParaRPr lang="tr-TR" altLang="tr-TR" sz="3200" smtClean="0"/>
          </a:p>
        </p:txBody>
      </p:sp>
      <p:sp>
        <p:nvSpPr>
          <p:cNvPr id="25603" name="İçerik Yer Tutucusu 2"/>
          <p:cNvSpPr>
            <a:spLocks noGrp="1"/>
          </p:cNvSpPr>
          <p:nvPr>
            <p:ph idx="1"/>
          </p:nvPr>
        </p:nvSpPr>
        <p:spPr>
          <a:xfrm>
            <a:off x="762000" y="2133600"/>
            <a:ext cx="7467600" cy="3505200"/>
          </a:xfrm>
        </p:spPr>
        <p:txBody>
          <a:bodyPr/>
          <a:lstStyle/>
          <a:p>
            <a:pPr marL="0" indent="0">
              <a:buFontTx/>
              <a:buNone/>
            </a:pPr>
            <a:r>
              <a:rPr lang="en-US" altLang="tr-TR" sz="2800" smtClean="0"/>
              <a:t>Mazeret sınavına katılması uygun görülen öğrencilerin bilgileri sınavlar tamamlandıktan</a:t>
            </a:r>
            <a:r>
              <a:rPr lang="tr-TR" altLang="tr-TR" sz="2800" smtClean="0"/>
              <a:t> </a:t>
            </a:r>
            <a:r>
              <a:rPr lang="en-US" altLang="tr-TR" sz="2800" smtClean="0"/>
              <a:t>sonra e-Okul Sistemine </a:t>
            </a:r>
            <a:r>
              <a:rPr lang="en-US" altLang="tr-TR" sz="2800" smtClean="0">
                <a:solidFill>
                  <a:srgbClr val="FF0000"/>
                </a:solidFill>
              </a:rPr>
              <a:t>5 (beş) </a:t>
            </a:r>
            <a:r>
              <a:rPr lang="en-US" altLang="tr-TR" sz="2800" smtClean="0"/>
              <a:t>takvim günü içerisinde girilecektir. Bu süre tamamlandıktan sonra</a:t>
            </a:r>
            <a:r>
              <a:rPr lang="tr-TR" altLang="tr-TR" sz="2800" smtClean="0"/>
              <a:t> </a:t>
            </a:r>
            <a:r>
              <a:rPr lang="en-US" altLang="tr-TR" sz="2800" smtClean="0"/>
              <a:t>gelen talepler işleme alınmayacak olup, sorumluluk okul müdürlüğüne ait olacaktır.</a:t>
            </a:r>
            <a:endParaRPr lang="tr-TR" altLang="tr-TR" sz="2800" smtClean="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838200" y="762000"/>
            <a:ext cx="6324600" cy="914400"/>
          </a:xfrm>
        </p:spPr>
        <p:txBody>
          <a:bodyPr/>
          <a:lstStyle/>
          <a:p>
            <a:pPr algn="ctr"/>
            <a:r>
              <a:rPr lang="en-US" altLang="tr-TR" sz="3200" b="1" smtClean="0"/>
              <a:t>SINAVIN DEĞERLENDİRİLMESİ</a:t>
            </a:r>
            <a:endParaRPr lang="tr-TR" altLang="tr-TR" smtClean="0"/>
          </a:p>
        </p:txBody>
      </p:sp>
      <p:sp>
        <p:nvSpPr>
          <p:cNvPr id="26627" name="İçerik Yer Tutucusu 2"/>
          <p:cNvSpPr>
            <a:spLocks noGrp="1"/>
          </p:cNvSpPr>
          <p:nvPr>
            <p:ph idx="1"/>
          </p:nvPr>
        </p:nvSpPr>
        <p:spPr>
          <a:xfrm>
            <a:off x="838200" y="2133600"/>
            <a:ext cx="7189788" cy="3810000"/>
          </a:xfrm>
        </p:spPr>
        <p:txBody>
          <a:bodyPr/>
          <a:lstStyle/>
          <a:p>
            <a:pPr marL="0" indent="0">
              <a:buFontTx/>
              <a:buNone/>
            </a:pPr>
            <a:endParaRPr lang="tr-TR" altLang="tr-TR" smtClean="0"/>
          </a:p>
          <a:p>
            <a:pPr marL="0" indent="0">
              <a:buFontTx/>
              <a:buNone/>
            </a:pPr>
            <a:r>
              <a:rPr lang="tr-TR" altLang="tr-TR" sz="2400" smtClean="0">
                <a:solidFill>
                  <a:srgbClr val="FF0000"/>
                </a:solidFill>
              </a:rPr>
              <a:t>a.</a:t>
            </a:r>
            <a:r>
              <a:rPr lang="en-US" altLang="tr-TR" sz="2400" smtClean="0">
                <a:solidFill>
                  <a:srgbClr val="FF0000"/>
                </a:solidFill>
              </a:rPr>
              <a:t>  </a:t>
            </a:r>
            <a:r>
              <a:rPr lang="en-US" altLang="tr-TR" sz="2400" smtClean="0"/>
              <a:t>Her test için doğru cevap sayıları esas alınarak ham puanlar</a:t>
            </a:r>
            <a:r>
              <a:rPr lang="tr-TR" altLang="tr-TR" sz="2400" smtClean="0"/>
              <a:t> </a:t>
            </a:r>
            <a:r>
              <a:rPr lang="en-US" altLang="tr-TR" sz="2400" smtClean="0"/>
              <a:t>hesaplanacaktır.</a:t>
            </a:r>
            <a:endParaRPr lang="tr-TR" altLang="tr-TR" sz="2400" smtClean="0"/>
          </a:p>
          <a:p>
            <a:pPr marL="0" indent="0">
              <a:buFontTx/>
              <a:buNone/>
            </a:pPr>
            <a:endParaRPr lang="tr-TR" altLang="tr-TR" sz="2400" smtClean="0"/>
          </a:p>
          <a:p>
            <a:pPr marL="0" indent="0">
              <a:buFontTx/>
              <a:buNone/>
            </a:pPr>
            <a:r>
              <a:rPr lang="tr-TR" altLang="tr-TR" sz="2400" smtClean="0">
                <a:solidFill>
                  <a:srgbClr val="FF0000"/>
                </a:solidFill>
              </a:rPr>
              <a:t>b</a:t>
            </a:r>
            <a:r>
              <a:rPr lang="en-US" altLang="tr-TR" sz="2400" smtClean="0">
                <a:solidFill>
                  <a:srgbClr val="FF0000"/>
                </a:solidFill>
              </a:rPr>
              <a:t>. </a:t>
            </a:r>
            <a:r>
              <a:rPr lang="en-US" altLang="tr-TR" sz="2400" smtClean="0"/>
              <a:t>Yanlış cevap sayısı doğru cevap sayısını etkilemeyecektir</a:t>
            </a:r>
            <a:r>
              <a:rPr lang="tr-TR" altLang="tr-TR" sz="2400" smtClean="0"/>
              <a:t>.</a:t>
            </a:r>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a:xfrm>
            <a:off x="609600" y="762000"/>
            <a:ext cx="7772400" cy="990600"/>
          </a:xfrm>
        </p:spPr>
        <p:txBody>
          <a:bodyPr/>
          <a:lstStyle/>
          <a:p>
            <a:r>
              <a:rPr lang="en-US" altLang="tr-TR" sz="2400" b="1" smtClean="0"/>
              <a:t>ORTAK SINAVLARIN GEÇERSİZ</a:t>
            </a:r>
            <a:r>
              <a:rPr lang="tr-TR" altLang="tr-TR" sz="2400" b="1" smtClean="0"/>
              <a:t> </a:t>
            </a:r>
            <a:r>
              <a:rPr lang="en-US" altLang="tr-TR" sz="2400" b="1" smtClean="0"/>
              <a:t>SAYILACAĞI DURUMLAR</a:t>
            </a:r>
            <a:endParaRPr lang="tr-TR" altLang="tr-TR" sz="2800" smtClean="0"/>
          </a:p>
        </p:txBody>
      </p:sp>
      <p:sp>
        <p:nvSpPr>
          <p:cNvPr id="27651" name="İçerik Yer Tutucusu 2"/>
          <p:cNvSpPr>
            <a:spLocks noGrp="1"/>
          </p:cNvSpPr>
          <p:nvPr>
            <p:ph idx="1"/>
          </p:nvPr>
        </p:nvSpPr>
        <p:spPr>
          <a:xfrm>
            <a:off x="685800" y="1981200"/>
            <a:ext cx="7162800" cy="4144963"/>
          </a:xfrm>
        </p:spPr>
        <p:txBody>
          <a:bodyPr/>
          <a:lstStyle/>
          <a:p>
            <a:pPr marL="0" indent="0">
              <a:buFontTx/>
              <a:buNone/>
            </a:pPr>
            <a:endParaRPr lang="tr-TR" altLang="tr-TR" smtClean="0"/>
          </a:p>
          <a:p>
            <a:pPr marL="0" indent="0">
              <a:buFontTx/>
              <a:buNone/>
            </a:pPr>
            <a:endParaRPr lang="tr-TR" altLang="tr-TR" smtClean="0"/>
          </a:p>
          <a:p>
            <a:pPr marL="0" indent="0">
              <a:buFontTx/>
              <a:buNone/>
            </a:pPr>
            <a:r>
              <a:rPr lang="en-US" altLang="tr-TR" sz="2400" smtClean="0"/>
              <a:t>  </a:t>
            </a:r>
            <a:r>
              <a:rPr lang="en-US" altLang="tr-TR" sz="2400" smtClean="0">
                <a:solidFill>
                  <a:srgbClr val="FF0000"/>
                </a:solidFill>
              </a:rPr>
              <a:t>Ortak sınavı geçersiz sayılan öğrenciler mazeret sınavına alınmayacaktır</a:t>
            </a:r>
            <a:r>
              <a:rPr lang="tr-TR" altLang="tr-TR" sz="2400" smtClean="0">
                <a:solidFill>
                  <a:srgbClr val="FF0000"/>
                </a:solidFill>
              </a:rPr>
              <a:t>.</a:t>
            </a:r>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p:txBody>
          <a:bodyPr/>
          <a:lstStyle/>
          <a:p>
            <a:r>
              <a:rPr lang="en-US" altLang="tr-TR" sz="3600" b="1" smtClean="0"/>
              <a:t>ORTAK SINAVLARA  İTİRAZ</a:t>
            </a:r>
            <a:endParaRPr lang="tr-TR" altLang="tr-TR" smtClean="0"/>
          </a:p>
        </p:txBody>
      </p:sp>
      <p:sp>
        <p:nvSpPr>
          <p:cNvPr id="3" name="İçerik Yer Tutucusu 2"/>
          <p:cNvSpPr>
            <a:spLocks noGrp="1"/>
          </p:cNvSpPr>
          <p:nvPr>
            <p:ph idx="1"/>
          </p:nvPr>
        </p:nvSpPr>
        <p:spPr>
          <a:xfrm>
            <a:off x="762000" y="2133600"/>
            <a:ext cx="7391400" cy="3733800"/>
          </a:xfrm>
        </p:spPr>
        <p:txBody>
          <a:bodyPr>
            <a:normAutofit/>
          </a:bodyPr>
          <a:lstStyle/>
          <a:p>
            <a:pPr marL="0" indent="0" fontAlgn="auto">
              <a:spcAft>
                <a:spcPts val="0"/>
              </a:spcAft>
              <a:buClr>
                <a:schemeClr val="accent3"/>
              </a:buClr>
              <a:buFontTx/>
              <a:buNone/>
              <a:defRPr/>
            </a:pPr>
            <a:endParaRPr lang="tr-TR" dirty="0" smtClean="0"/>
          </a:p>
          <a:p>
            <a:pPr marL="0" indent="0" fontAlgn="auto">
              <a:spcAft>
                <a:spcPts val="0"/>
              </a:spcAft>
              <a:buClr>
                <a:schemeClr val="accent3"/>
              </a:buClr>
              <a:buFontTx/>
              <a:buNone/>
              <a:defRPr/>
            </a:pPr>
            <a:endParaRPr lang="tr-TR" dirty="0"/>
          </a:p>
          <a:p>
            <a:pPr marL="0" indent="0" fontAlgn="auto">
              <a:spcAft>
                <a:spcPts val="0"/>
              </a:spcAft>
              <a:buClr>
                <a:schemeClr val="accent3"/>
              </a:buClr>
              <a:buFontTx/>
              <a:buNone/>
              <a:defRPr/>
            </a:pPr>
            <a:r>
              <a:rPr lang="en-US" sz="2400" dirty="0" err="1" smtClean="0"/>
              <a:t>Sorulara</a:t>
            </a:r>
            <a:r>
              <a:rPr lang="en-US" sz="2400" dirty="0"/>
              <a:t>,  cevap  </a:t>
            </a:r>
            <a:r>
              <a:rPr lang="en-US" sz="2400" dirty="0" err="1"/>
              <a:t>anahtarlarına</a:t>
            </a:r>
            <a:r>
              <a:rPr lang="en-US" sz="2400" dirty="0"/>
              <a:t>  ve  </a:t>
            </a:r>
            <a:r>
              <a:rPr lang="en-US" sz="2400" dirty="0" err="1"/>
              <a:t>sonuçlara</a:t>
            </a:r>
            <a:r>
              <a:rPr lang="en-US" sz="2400" dirty="0"/>
              <a:t>  yapılacak  </a:t>
            </a:r>
            <a:r>
              <a:rPr lang="en-US" sz="2400" dirty="0" err="1"/>
              <a:t>itirazlar</a:t>
            </a:r>
            <a:r>
              <a:rPr lang="en-US" sz="2400" dirty="0"/>
              <a:t>,  </a:t>
            </a:r>
            <a:r>
              <a:rPr lang="en-US" sz="2400" dirty="0" err="1"/>
              <a:t>soruların</a:t>
            </a:r>
            <a:r>
              <a:rPr lang="en-US" sz="2400" dirty="0"/>
              <a:t>,  cevap </a:t>
            </a:r>
            <a:r>
              <a:rPr lang="en-US" sz="2400" dirty="0" err="1"/>
              <a:t>anahtarlarının</a:t>
            </a:r>
            <a:r>
              <a:rPr lang="en-US" sz="2400" dirty="0"/>
              <a:t> Bakanlıkça </a:t>
            </a:r>
            <a:r>
              <a:rPr lang="en-US" sz="2400" dirty="0" err="1"/>
              <a:t>yayımlanmasından</a:t>
            </a:r>
            <a:r>
              <a:rPr lang="en-US" sz="2400" dirty="0"/>
              <a:t> itibaren en geç 5 (beş) </a:t>
            </a:r>
            <a:r>
              <a:rPr lang="en-US" sz="2400" dirty="0" smtClean="0"/>
              <a:t> </a:t>
            </a:r>
            <a:r>
              <a:rPr lang="en-US" sz="2400" dirty="0" err="1" smtClean="0"/>
              <a:t>gün</a:t>
            </a:r>
            <a:r>
              <a:rPr lang="en-US" sz="2400" dirty="0" smtClean="0"/>
              <a:t> </a:t>
            </a:r>
            <a:r>
              <a:rPr lang="en-US" sz="2400" dirty="0" err="1"/>
              <a:t>içinde</a:t>
            </a:r>
            <a:r>
              <a:rPr lang="en-US" sz="2400" dirty="0"/>
              <a:t> </a:t>
            </a:r>
            <a:r>
              <a:rPr lang="en-US" sz="2400" dirty="0" smtClean="0"/>
              <a:t>ÖDSGM </a:t>
            </a:r>
            <a:r>
              <a:rPr lang="en-US" sz="2400" dirty="0" err="1"/>
              <a:t>resmi</a:t>
            </a:r>
            <a:r>
              <a:rPr lang="en-US" sz="2400" dirty="0"/>
              <a:t> internet </a:t>
            </a:r>
            <a:r>
              <a:rPr lang="en-US" sz="2400" dirty="0" err="1"/>
              <a:t>sayfasından</a:t>
            </a:r>
            <a:r>
              <a:rPr lang="en-US" sz="2400" dirty="0"/>
              <a:t> </a:t>
            </a:r>
            <a:r>
              <a:rPr lang="en-US" sz="2400" dirty="0" err="1"/>
              <a:t>yayımlanan</a:t>
            </a:r>
            <a:r>
              <a:rPr lang="en-US" sz="2400" dirty="0"/>
              <a:t> sınav </a:t>
            </a:r>
            <a:r>
              <a:rPr lang="en-US" sz="2400" dirty="0" err="1"/>
              <a:t>itiraz</a:t>
            </a:r>
            <a:r>
              <a:rPr lang="en-US" sz="2400" dirty="0"/>
              <a:t> </a:t>
            </a:r>
            <a:r>
              <a:rPr lang="en-US" sz="2400" dirty="0" err="1"/>
              <a:t>bölümünden</a:t>
            </a:r>
            <a:r>
              <a:rPr lang="en-US" sz="2400" dirty="0"/>
              <a:t> </a:t>
            </a:r>
            <a:r>
              <a:rPr lang="en-US" sz="2400" dirty="0" err="1"/>
              <a:t>elektronik</a:t>
            </a:r>
            <a:r>
              <a:rPr lang="en-US" sz="2400" dirty="0"/>
              <a:t> </a:t>
            </a:r>
            <a:r>
              <a:rPr lang="en-US" sz="2400" dirty="0" err="1"/>
              <a:t>olarak</a:t>
            </a:r>
            <a:r>
              <a:rPr lang="en-US" sz="2400" dirty="0"/>
              <a:t> </a:t>
            </a:r>
            <a:r>
              <a:rPr lang="en-US" sz="2400" dirty="0" err="1" smtClean="0"/>
              <a:t>ÖDSGM’ye</a:t>
            </a:r>
            <a:r>
              <a:rPr lang="en-US" sz="2400" dirty="0" smtClean="0"/>
              <a:t> </a:t>
            </a:r>
            <a:r>
              <a:rPr lang="en-US" sz="2400" dirty="0" err="1"/>
              <a:t>yapılabilecektir</a:t>
            </a:r>
            <a:r>
              <a:rPr lang="en-US" sz="2400" dirty="0" smtClean="0"/>
              <a:t>.</a:t>
            </a:r>
            <a:endParaRPr lang="tr-TR" sz="2400" dirty="0"/>
          </a:p>
          <a:p>
            <a:pPr marL="0" indent="0" fontAlgn="auto">
              <a:spcAft>
                <a:spcPts val="0"/>
              </a:spcAft>
              <a:buClr>
                <a:schemeClr val="accent3"/>
              </a:buClr>
              <a:buFontTx/>
              <a:buNone/>
              <a:defRPr/>
            </a:pPr>
            <a:r>
              <a:rPr lang="en-US" dirty="0"/>
              <a:t> </a:t>
            </a:r>
            <a:endParaRPr lang="tr-TR" dirty="0" smtClean="0"/>
          </a:p>
          <a:p>
            <a:pPr marL="0" indent="0" fontAlgn="auto">
              <a:spcAft>
                <a:spcPts val="0"/>
              </a:spcAft>
              <a:buClr>
                <a:schemeClr val="accent3"/>
              </a:buClr>
              <a:buFontTx/>
              <a:buNone/>
              <a:defRPr/>
            </a:pPr>
            <a:endParaRPr lang="tr-TR" dirty="0" smtClean="0"/>
          </a:p>
          <a:p>
            <a:pPr marL="274320" indent="-274320" fontAlgn="auto">
              <a:spcAft>
                <a:spcPts val="0"/>
              </a:spcAft>
              <a:buClr>
                <a:schemeClr val="accent3"/>
              </a:buClr>
              <a:buFont typeface="Wingdings 2"/>
              <a:buChar char=""/>
              <a:defRPr/>
            </a:pPr>
            <a:endParaRPr lang="tr-TR"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kdörtgen 3"/>
          <p:cNvSpPr>
            <a:spLocks noChangeArrowheads="1"/>
          </p:cNvSpPr>
          <p:nvPr/>
        </p:nvSpPr>
        <p:spPr bwMode="auto">
          <a:xfrm>
            <a:off x="685800" y="1981200"/>
            <a:ext cx="7989888" cy="6370638"/>
          </a:xfrm>
          <a:prstGeom prst="rect">
            <a:avLst/>
          </a:prstGeom>
          <a:noFill/>
          <a:ln w="9525">
            <a:noFill/>
            <a:miter lim="800000"/>
            <a:headEnd/>
            <a:tailEnd/>
          </a:ln>
        </p:spPr>
        <p:txBody>
          <a:bodyPr>
            <a:spAutoFit/>
          </a:bodyPr>
          <a:lstStyle/>
          <a:p>
            <a:r>
              <a:rPr lang="en-US" altLang="tr-TR" sz="2400" b="1">
                <a:solidFill>
                  <a:srgbClr val="FF0000"/>
                </a:solidFill>
              </a:rPr>
              <a:t>b. </a:t>
            </a:r>
            <a:r>
              <a:rPr lang="en-US" altLang="tr-TR" sz="2400"/>
              <a:t>2577 sayılı İdari Yargılama Usulü Kanunun 20/B maddesi uyarınca, sorulara ve cevap anahtarına yapılacak itirazlar, soruların ve cevap anahtarlarının  </a:t>
            </a:r>
            <a:r>
              <a:rPr lang="en-US" altLang="tr-TR" sz="2400">
                <a:solidFill>
                  <a:schemeClr val="bg1"/>
                </a:solidFill>
                <a:hlinkClick r:id="rId2"/>
              </a:rPr>
              <a:t>http://www.meb.gov.tr </a:t>
            </a:r>
            <a:r>
              <a:rPr lang="en-US" altLang="tr-TR" sz="2400"/>
              <a:t>internet  adresinden  yayımlanmasından  itibaren  başlayan  10  (on)  günlük  dava  açma süresini durdurmamaktadır</a:t>
            </a:r>
            <a:r>
              <a:rPr lang="tr-TR" altLang="tr-TR" sz="2400"/>
              <a:t>.</a:t>
            </a:r>
          </a:p>
          <a:p>
            <a:endParaRPr lang="tr-TR" altLang="tr-TR" sz="2400"/>
          </a:p>
          <a:p>
            <a:r>
              <a:rPr lang="tr-TR" altLang="tr-TR" sz="2400" b="1">
                <a:solidFill>
                  <a:srgbClr val="FF0000"/>
                </a:solidFill>
              </a:rPr>
              <a:t>C</a:t>
            </a:r>
            <a:r>
              <a:rPr lang="en-US" altLang="tr-TR" sz="2400" b="1">
                <a:solidFill>
                  <a:srgbClr val="FF0000"/>
                </a:solidFill>
              </a:rPr>
              <a:t>. </a:t>
            </a:r>
            <a:r>
              <a:rPr lang="en-US" altLang="tr-TR" sz="2400"/>
              <a:t>Süresi geçtikten sonra yapılan itirazlar ile öğrencinin T.C. kimlik numarası belirtilmeyen, banka dekontu eklenmemiş, imza ve adres bilgisi olmayan dilekçeler dikkate alınmayacak ve cevaplandırılmayacaktır.</a:t>
            </a:r>
            <a:endParaRPr lang="tr-TR" altLang="tr-TR" sz="2400"/>
          </a:p>
          <a:p>
            <a:endParaRPr lang="tr-TR" altLang="tr-TR" sz="2400"/>
          </a:p>
          <a:p>
            <a:endParaRPr lang="tr-TR" altLang="tr-TR" sz="2400"/>
          </a:p>
          <a:p>
            <a:endParaRPr lang="tr-TR" altLang="tr-TR" sz="2400"/>
          </a:p>
          <a:p>
            <a:endParaRPr lang="tr-TR" altLang="tr-TR" sz="2400"/>
          </a:p>
          <a:p>
            <a:endParaRPr lang="tr-TR" altLang="tr-TR" sz="2400"/>
          </a:p>
          <a:p>
            <a:endParaRPr lang="tr-TR" altLang="tr-TR" sz="2400"/>
          </a:p>
        </p:txBody>
      </p:sp>
      <p:sp>
        <p:nvSpPr>
          <p:cNvPr id="3" name="Sağ Ok 2"/>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9700" name="Başlık 1"/>
          <p:cNvSpPr>
            <a:spLocks noGrp="1"/>
          </p:cNvSpPr>
          <p:nvPr>
            <p:ph type="title"/>
          </p:nvPr>
        </p:nvSpPr>
        <p:spPr/>
        <p:txBody>
          <a:bodyPr/>
          <a:lstStyle/>
          <a:p>
            <a:r>
              <a:rPr lang="en-US" altLang="tr-TR" sz="3600" b="1" smtClean="0"/>
              <a:t>ORTAK SINAVLARA  İTİRAZ</a:t>
            </a:r>
            <a:endParaRPr lang="tr-TR" altLang="tr-TR" smtClean="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p:txBody>
          <a:bodyPr/>
          <a:lstStyle/>
          <a:p>
            <a:pPr algn="ctr"/>
            <a:r>
              <a:rPr lang="en-US" sz="3200" b="1" smtClean="0"/>
              <a:t>ORTAK SINAVLAR SALON OTURMA DÜZENİ FORMU</a:t>
            </a:r>
            <a:endParaRPr lang="tr-TR" sz="3200" smtClean="0"/>
          </a:p>
        </p:txBody>
      </p:sp>
      <p:sp>
        <p:nvSpPr>
          <p:cNvPr id="30723" name="İçerik Yer Tutucusu 2"/>
          <p:cNvSpPr>
            <a:spLocks noGrp="1"/>
          </p:cNvSpPr>
          <p:nvPr>
            <p:ph idx="1"/>
          </p:nvPr>
        </p:nvSpPr>
        <p:spPr>
          <a:xfrm>
            <a:off x="685800" y="1981200"/>
            <a:ext cx="8001000" cy="4616450"/>
          </a:xfrm>
        </p:spPr>
        <p:txBody>
          <a:bodyPr/>
          <a:lstStyle/>
          <a:p>
            <a:pPr marL="0" indent="0">
              <a:buFontTx/>
              <a:buNone/>
            </a:pPr>
            <a:r>
              <a:rPr lang="en-US" altLang="tr-TR" sz="2400" smtClean="0">
                <a:solidFill>
                  <a:srgbClr val="FF0000"/>
                </a:solidFill>
              </a:rPr>
              <a:t>Salon Görevlileri;</a:t>
            </a:r>
            <a:endParaRPr lang="tr-TR" altLang="tr-TR" sz="2400" smtClean="0">
              <a:solidFill>
                <a:srgbClr val="FF0000"/>
              </a:solidFill>
            </a:endParaRPr>
          </a:p>
          <a:p>
            <a:pPr marL="0" indent="0">
              <a:buFontTx/>
              <a:buNone/>
            </a:pPr>
            <a:endParaRPr lang="tr-TR" altLang="tr-TR" smtClean="0"/>
          </a:p>
          <a:p>
            <a:pPr marL="0" indent="0">
              <a:buFontTx/>
              <a:buNone/>
            </a:pPr>
            <a:r>
              <a:rPr lang="tr-TR" altLang="tr-TR" sz="2400" smtClean="0">
                <a:solidFill>
                  <a:srgbClr val="FF0000"/>
                </a:solidFill>
              </a:rPr>
              <a:t>1</a:t>
            </a:r>
            <a:r>
              <a:rPr lang="en-US" altLang="tr-TR" sz="2400" smtClean="0">
                <a:solidFill>
                  <a:srgbClr val="FF0000"/>
                </a:solidFill>
              </a:rPr>
              <a:t>. </a:t>
            </a:r>
            <a:r>
              <a:rPr lang="en-US" altLang="tr-TR" sz="2400" smtClean="0"/>
              <a:t>Öğrenci kitapçıkları “S.No:1 Kitapçık Türü: A” “S.No: 2 Kitapçık Türü: B” … olacak şekilde sırayla öğrencilere dağıtır.</a:t>
            </a:r>
            <a:endParaRPr lang="tr-TR" altLang="tr-TR" sz="2400" smtClean="0"/>
          </a:p>
          <a:p>
            <a:pPr marL="0" indent="0">
              <a:buFontTx/>
              <a:buNone/>
            </a:pPr>
            <a:r>
              <a:rPr lang="tr-TR" altLang="tr-TR" sz="2400" smtClean="0">
                <a:solidFill>
                  <a:srgbClr val="FF0000"/>
                </a:solidFill>
              </a:rPr>
              <a:t>2</a:t>
            </a:r>
            <a:r>
              <a:rPr lang="en-US" altLang="tr-TR" sz="2400" smtClean="0">
                <a:solidFill>
                  <a:srgbClr val="FF0000"/>
                </a:solidFill>
              </a:rPr>
              <a:t>. </a:t>
            </a:r>
            <a:r>
              <a:rPr lang="en-US" altLang="tr-TR" sz="2400" smtClean="0"/>
              <a:t>Öğrencilerden Kitapçık Türlerini Cevap K</a:t>
            </a:r>
            <a:r>
              <a:rPr lang="tr-TR" altLang="tr-TR" sz="2400" smtClean="0"/>
              <a:t>a</a:t>
            </a:r>
            <a:r>
              <a:rPr lang="en-US" altLang="tr-TR" sz="2400" smtClean="0"/>
              <a:t>ğıdında bulunan “KİTAPÇIK TÜRÜ” alanına kodlatı</a:t>
            </a:r>
            <a:r>
              <a:rPr lang="tr-TR" altLang="tr-TR" sz="2400" smtClean="0"/>
              <a:t>lır</a:t>
            </a:r>
            <a:r>
              <a:rPr lang="en-US" altLang="tr-TR" sz="2400" smtClean="0"/>
              <a:t> ve</a:t>
            </a:r>
            <a:r>
              <a:rPr lang="tr-TR" altLang="tr-TR" sz="2400" smtClean="0"/>
              <a:t> </a:t>
            </a:r>
            <a:r>
              <a:rPr lang="en-US" altLang="tr-TR" sz="2400" smtClean="0"/>
              <a:t>kontrol eder.</a:t>
            </a:r>
            <a:endParaRPr lang="tr-TR" altLang="tr-TR" sz="2400" smtClean="0"/>
          </a:p>
          <a:p>
            <a:pPr marL="0" indent="0">
              <a:buFontTx/>
              <a:buNone/>
            </a:pPr>
            <a:endParaRPr lang="tr-TR" altLang="tr-TR" smtClean="0"/>
          </a:p>
          <a:p>
            <a:pPr marL="0" indent="0">
              <a:buFontTx/>
              <a:buNone/>
            </a:pPr>
            <a:endParaRPr lang="tr-TR" altLang="tr-TR" smtClean="0"/>
          </a:p>
          <a:p>
            <a:pPr marL="0" indent="0">
              <a:buFontTx/>
              <a:buNone/>
            </a:pPr>
            <a:endParaRPr lang="tr-TR" altLang="tr-TR" smtClean="0"/>
          </a:p>
          <a:p>
            <a:pPr marL="0" indent="0">
              <a:buFontTx/>
              <a:buNone/>
            </a:pPr>
            <a:endParaRPr lang="tr-TR" altLang="tr-TR" smtClean="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p:txBody>
          <a:bodyPr/>
          <a:lstStyle/>
          <a:p>
            <a:pPr algn="ctr"/>
            <a:r>
              <a:rPr lang="en-US" sz="3200" b="1" smtClean="0"/>
              <a:t>ORTAK SINAVLAR SALON OTURMA DÜZENİ FORMU</a:t>
            </a:r>
            <a:endParaRPr lang="tr-TR" sz="3200" smtClean="0"/>
          </a:p>
        </p:txBody>
      </p:sp>
      <p:sp>
        <p:nvSpPr>
          <p:cNvPr id="3" name="İçerik Yer Tutucusu 2"/>
          <p:cNvSpPr>
            <a:spLocks noGrp="1"/>
          </p:cNvSpPr>
          <p:nvPr>
            <p:ph idx="1"/>
          </p:nvPr>
        </p:nvSpPr>
        <p:spPr>
          <a:xfrm>
            <a:off x="755650" y="2057400"/>
            <a:ext cx="7488238" cy="3748088"/>
          </a:xfrm>
        </p:spPr>
        <p:txBody>
          <a:bodyPr>
            <a:normAutofit/>
          </a:bodyPr>
          <a:lstStyle/>
          <a:p>
            <a:pPr marL="0" indent="0" fontAlgn="auto">
              <a:spcAft>
                <a:spcPts val="0"/>
              </a:spcAft>
              <a:buClr>
                <a:schemeClr val="accent3"/>
              </a:buClr>
              <a:buFontTx/>
              <a:buNone/>
              <a:defRPr/>
            </a:pPr>
            <a:endParaRPr lang="tr-TR" dirty="0" smtClean="0"/>
          </a:p>
          <a:p>
            <a:pPr marL="0" indent="0" fontAlgn="auto">
              <a:spcAft>
                <a:spcPts val="0"/>
              </a:spcAft>
              <a:buClr>
                <a:schemeClr val="accent3"/>
              </a:buClr>
              <a:buFontTx/>
              <a:buNone/>
              <a:defRPr/>
            </a:pPr>
            <a:r>
              <a:rPr lang="tr-TR" sz="2400" dirty="0" smtClean="0">
                <a:solidFill>
                  <a:srgbClr val="FF0000"/>
                </a:solidFill>
              </a:rPr>
              <a:t>3</a:t>
            </a:r>
            <a:r>
              <a:rPr lang="en-US" sz="2400" dirty="0" smtClean="0">
                <a:solidFill>
                  <a:srgbClr val="FF0000"/>
                </a:solidFill>
              </a:rPr>
              <a:t>. </a:t>
            </a:r>
            <a:r>
              <a:rPr lang="en-US" sz="2400" dirty="0" smtClean="0"/>
              <a:t>Sınıf Öğrenci </a:t>
            </a:r>
            <a:r>
              <a:rPr lang="en-US" sz="2400" dirty="0" err="1" smtClean="0"/>
              <a:t>Yoklama</a:t>
            </a:r>
            <a:r>
              <a:rPr lang="en-US" sz="2400" dirty="0" smtClean="0"/>
              <a:t> </a:t>
            </a:r>
            <a:r>
              <a:rPr lang="en-US" sz="2400" dirty="0" err="1" smtClean="0"/>
              <a:t>Listesi’nde</a:t>
            </a:r>
            <a:r>
              <a:rPr lang="en-US" sz="2400" dirty="0" smtClean="0"/>
              <a:t> yer alan “SALON OTURMA DÜZENİ” </a:t>
            </a:r>
            <a:r>
              <a:rPr lang="en-US" sz="2400" dirty="0" err="1" smtClean="0"/>
              <a:t>bölümüne</a:t>
            </a:r>
            <a:r>
              <a:rPr lang="en-US" sz="2400" dirty="0" smtClean="0"/>
              <a:t> sınıf </a:t>
            </a:r>
            <a:r>
              <a:rPr lang="en-US" sz="2400" dirty="0" err="1" smtClean="0"/>
              <a:t>oturma</a:t>
            </a:r>
            <a:r>
              <a:rPr lang="en-US" sz="2400" dirty="0" smtClean="0"/>
              <a:t> </a:t>
            </a:r>
            <a:r>
              <a:rPr lang="en-US" sz="2400" dirty="0" err="1" smtClean="0"/>
              <a:t>planı</a:t>
            </a:r>
            <a:r>
              <a:rPr lang="en-US" sz="2400" dirty="0" smtClean="0"/>
              <a:t> işlenecektir</a:t>
            </a:r>
            <a:r>
              <a:rPr lang="tr-TR" sz="2400" dirty="0" smtClean="0"/>
              <a:t>.</a:t>
            </a:r>
          </a:p>
          <a:p>
            <a:pPr marL="0" indent="0" fontAlgn="auto">
              <a:spcAft>
                <a:spcPts val="0"/>
              </a:spcAft>
              <a:buClr>
                <a:schemeClr val="accent3"/>
              </a:buClr>
              <a:buFontTx/>
              <a:buNone/>
              <a:defRPr/>
            </a:pPr>
            <a:endParaRPr lang="tr-TR" sz="2400" dirty="0" smtClean="0"/>
          </a:p>
          <a:p>
            <a:pPr marL="0" indent="0" fontAlgn="auto">
              <a:spcAft>
                <a:spcPts val="0"/>
              </a:spcAft>
              <a:buClr>
                <a:schemeClr val="accent3"/>
              </a:buClr>
              <a:buFontTx/>
              <a:buNone/>
              <a:defRPr/>
            </a:pPr>
            <a:r>
              <a:rPr lang="tr-TR" sz="2400" dirty="0" smtClean="0">
                <a:solidFill>
                  <a:srgbClr val="FF0000"/>
                </a:solidFill>
              </a:rPr>
              <a:t>4</a:t>
            </a:r>
            <a:r>
              <a:rPr lang="en-US" sz="2400" dirty="0" smtClean="0">
                <a:solidFill>
                  <a:srgbClr val="FF0000"/>
                </a:solidFill>
              </a:rPr>
              <a:t>. </a:t>
            </a:r>
            <a:r>
              <a:rPr lang="en-US" sz="2400" dirty="0" err="1" smtClean="0"/>
              <a:t>Cevap</a:t>
            </a:r>
            <a:r>
              <a:rPr lang="en-US" sz="2400" dirty="0" smtClean="0"/>
              <a:t> k</a:t>
            </a:r>
            <a:r>
              <a:rPr lang="tr-TR" sz="2400" dirty="0" smtClean="0"/>
              <a:t>a</a:t>
            </a:r>
            <a:r>
              <a:rPr lang="en-US" sz="2400" dirty="0" err="1" smtClean="0"/>
              <a:t>ğıdında</a:t>
            </a:r>
            <a:r>
              <a:rPr lang="en-US" sz="2400" dirty="0" smtClean="0"/>
              <a:t> ve Sınıf Öğrenci </a:t>
            </a:r>
            <a:r>
              <a:rPr lang="en-US" sz="2400" dirty="0" err="1" smtClean="0"/>
              <a:t>Yoklama</a:t>
            </a:r>
            <a:r>
              <a:rPr lang="en-US" sz="2400" dirty="0" smtClean="0"/>
              <a:t> </a:t>
            </a:r>
            <a:r>
              <a:rPr lang="en-US" sz="2400" dirty="0" err="1" smtClean="0"/>
              <a:t>Listesinde</a:t>
            </a:r>
            <a:r>
              <a:rPr lang="en-US" sz="2400" dirty="0" smtClean="0"/>
              <a:t> yer alan tüm </a:t>
            </a:r>
            <a:r>
              <a:rPr lang="en-US" sz="2400" dirty="0" err="1" smtClean="0"/>
              <a:t>imzalar</a:t>
            </a:r>
            <a:r>
              <a:rPr lang="en-US" sz="2400" dirty="0" smtClean="0"/>
              <a:t> </a:t>
            </a:r>
            <a:r>
              <a:rPr lang="en-US" sz="2400" dirty="0" err="1" smtClean="0">
                <a:solidFill>
                  <a:srgbClr val="FF0000"/>
                </a:solidFill>
              </a:rPr>
              <a:t>silinmez</a:t>
            </a:r>
            <a:r>
              <a:rPr lang="en-US" sz="2400" dirty="0" smtClean="0">
                <a:solidFill>
                  <a:srgbClr val="FF0000"/>
                </a:solidFill>
              </a:rPr>
              <a:t> </a:t>
            </a:r>
            <a:r>
              <a:rPr lang="en-US" sz="2400" dirty="0" err="1" smtClean="0">
                <a:solidFill>
                  <a:srgbClr val="FF0000"/>
                </a:solidFill>
              </a:rPr>
              <a:t>kalemle</a:t>
            </a:r>
            <a:r>
              <a:rPr lang="en-US" sz="2400" dirty="0" smtClean="0">
                <a:solidFill>
                  <a:srgbClr val="FF0000"/>
                </a:solidFill>
              </a:rPr>
              <a:t> </a:t>
            </a:r>
            <a:r>
              <a:rPr lang="en-US" sz="2400" dirty="0" err="1" smtClean="0"/>
              <a:t>atılacaktır</a:t>
            </a:r>
            <a:r>
              <a:rPr lang="en-US" sz="2400" dirty="0" smtClean="0"/>
              <a:t>.</a:t>
            </a:r>
            <a:endParaRPr lang="tr-TR" sz="2400" dirty="0" smtClean="0"/>
          </a:p>
          <a:p>
            <a:pPr marL="274320" indent="-274320" fontAlgn="auto">
              <a:spcAft>
                <a:spcPts val="0"/>
              </a:spcAft>
              <a:buClr>
                <a:schemeClr val="accent3"/>
              </a:buClr>
              <a:buFont typeface="Wingdings 2"/>
              <a:buChar char=""/>
              <a:defRPr/>
            </a:pPr>
            <a:endParaRPr lang="tr-TR" dirty="0"/>
          </a:p>
        </p:txBody>
      </p:sp>
      <p:sp>
        <p:nvSpPr>
          <p:cNvPr id="4" name="Sağ Ok 3"/>
          <p:cNvSpPr/>
          <p:nvPr/>
        </p:nvSpPr>
        <p:spPr>
          <a:xfrm>
            <a:off x="8027988" y="6381750"/>
            <a:ext cx="5762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r>
              <a:rPr lang="tr-TR" altLang="tr-TR" sz="2800" b="1" smtClean="0">
                <a:latin typeface="Times New Roman" pitchFamily="18" charset="0"/>
                <a:cs typeface="Times New Roman" pitchFamily="18" charset="0"/>
              </a:rPr>
              <a:t>SINAV GÜVENLİĞİ VE YÖNETİMİ</a:t>
            </a:r>
          </a:p>
        </p:txBody>
      </p:sp>
      <p:sp>
        <p:nvSpPr>
          <p:cNvPr id="5" name="İçerik Yer Tutucusu 2"/>
          <p:cNvSpPr>
            <a:spLocks noGrp="1"/>
          </p:cNvSpPr>
          <p:nvPr>
            <p:ph idx="1"/>
          </p:nvPr>
        </p:nvSpPr>
        <p:spPr>
          <a:xfrm>
            <a:off x="685800" y="2209800"/>
            <a:ext cx="7391400" cy="3916363"/>
          </a:xfrm>
        </p:spPr>
        <p:txBody>
          <a:bodyPr>
            <a:normAutofit/>
          </a:bodyPr>
          <a:lstStyle/>
          <a:p>
            <a:pPr marL="0" indent="0" algn="ctr" fontAlgn="auto">
              <a:spcAft>
                <a:spcPts val="0"/>
              </a:spcAft>
              <a:buClr>
                <a:schemeClr val="accent3"/>
              </a:buClr>
              <a:buFontTx/>
              <a:buNone/>
              <a:defRPr/>
            </a:pPr>
            <a:r>
              <a:rPr lang="tr-TR" sz="2800" dirty="0">
                <a:solidFill>
                  <a:srgbClr val="800000"/>
                </a:solidFill>
              </a:rPr>
              <a:t>BİNA SINAV KOMİSYONU</a:t>
            </a:r>
          </a:p>
          <a:p>
            <a:pPr marL="274320" indent="-274320" fontAlgn="auto">
              <a:lnSpc>
                <a:spcPct val="150000"/>
              </a:lnSpc>
              <a:spcAft>
                <a:spcPts val="0"/>
              </a:spcAft>
              <a:buClr>
                <a:schemeClr val="accent3"/>
              </a:buClr>
              <a:buFont typeface="Wingdings 2"/>
              <a:buChar char=""/>
              <a:defRPr/>
            </a:pPr>
            <a:r>
              <a:rPr lang="tr-TR" dirty="0" smtClean="0">
                <a:solidFill>
                  <a:srgbClr val="800000"/>
                </a:solidFill>
              </a:rPr>
              <a:t>Okul </a:t>
            </a:r>
            <a:r>
              <a:rPr lang="tr-TR" dirty="0">
                <a:solidFill>
                  <a:srgbClr val="800000"/>
                </a:solidFill>
              </a:rPr>
              <a:t>Müdürünün </a:t>
            </a:r>
            <a:r>
              <a:rPr lang="tr-TR" dirty="0" smtClean="0">
                <a:solidFill>
                  <a:srgbClr val="800000"/>
                </a:solidFill>
              </a:rPr>
              <a:t>başkanlığında, 2 (iki</a:t>
            </a:r>
            <a:r>
              <a:rPr lang="tr-TR" dirty="0">
                <a:solidFill>
                  <a:srgbClr val="800000"/>
                </a:solidFill>
              </a:rPr>
              <a:t>) müdür </a:t>
            </a:r>
            <a:r>
              <a:rPr lang="tr-TR" dirty="0" smtClean="0">
                <a:solidFill>
                  <a:srgbClr val="800000"/>
                </a:solidFill>
              </a:rPr>
              <a:t>yardımcısı olmak </a:t>
            </a:r>
            <a:r>
              <a:rPr lang="tr-TR" dirty="0">
                <a:solidFill>
                  <a:srgbClr val="800000"/>
                </a:solidFill>
              </a:rPr>
              <a:t>üzere en fazla </a:t>
            </a:r>
            <a:r>
              <a:rPr lang="tr-TR" dirty="0" smtClean="0">
                <a:solidFill>
                  <a:srgbClr val="800000"/>
                </a:solidFill>
              </a:rPr>
              <a:t>3 (üç</a:t>
            </a:r>
            <a:r>
              <a:rPr lang="tr-TR" dirty="0">
                <a:solidFill>
                  <a:srgbClr val="800000"/>
                </a:solidFill>
              </a:rPr>
              <a:t>) personelden il/ilçe millî eğitim müdürlüğünce oluşturulur</a:t>
            </a:r>
            <a:r>
              <a:rPr lang="tr-TR" sz="1300" dirty="0">
                <a:solidFill>
                  <a:srgbClr val="800000"/>
                </a:solidFill>
              </a:rPr>
              <a:t>. </a:t>
            </a:r>
            <a:endParaRPr lang="tr-TR" sz="1300" dirty="0" smtClean="0">
              <a:solidFill>
                <a:srgbClr val="8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a:xfrm>
            <a:off x="762000" y="990600"/>
            <a:ext cx="6683375" cy="569913"/>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3795" name="İçerik Yer Tutucusu 2"/>
          <p:cNvSpPr>
            <a:spLocks noGrp="1"/>
          </p:cNvSpPr>
          <p:nvPr>
            <p:ph idx="1"/>
          </p:nvPr>
        </p:nvSpPr>
        <p:spPr>
          <a:xfrm>
            <a:off x="685800" y="2057400"/>
            <a:ext cx="7213600" cy="3886200"/>
          </a:xfrm>
        </p:spPr>
        <p:txBody>
          <a:bodyPr/>
          <a:lstStyle/>
          <a:p>
            <a:pPr>
              <a:lnSpc>
                <a:spcPct val="150000"/>
              </a:lnSpc>
            </a:pPr>
            <a:r>
              <a:rPr lang="tr-TR" altLang="tr-TR" sz="1600" smtClean="0">
                <a:solidFill>
                  <a:srgbClr val="800000"/>
                </a:solidFill>
                <a:latin typeface="Times New Roman" pitchFamily="18" charset="0"/>
                <a:cs typeface="Times New Roman" pitchFamily="18" charset="0"/>
              </a:rPr>
              <a:t> Bölge sınav yürütme komisyonunun sınavla ilgili yapacağı toplantıya, bina sınav komisyonu başkanı temsilci olarak katılır. Toplantıda görüşülen hususlar ve alınan kararlara göre okulda sınav planlamasını ve organizasyonunu yapar. </a:t>
            </a:r>
          </a:p>
          <a:p>
            <a:pPr>
              <a:lnSpc>
                <a:spcPct val="150000"/>
              </a:lnSpc>
            </a:pPr>
            <a:r>
              <a:rPr lang="tr-TR" altLang="tr-TR" sz="1600" smtClean="0">
                <a:solidFill>
                  <a:srgbClr val="800000"/>
                </a:solidFill>
                <a:latin typeface="Times New Roman" pitchFamily="18" charset="0"/>
                <a:cs typeface="Times New Roman" pitchFamily="18" charset="0"/>
              </a:rPr>
              <a:t>Salon görevlileri ile sınav başlamadan en az bir saat önce toplantı yaparak salon başkanı, gözetmen ve yedek gözetmenleri kura ile belirler,  görev ve sorumluluklarını açıklar. Toplantıya katılmayan salon görevlisinin yerine yedek öğretmenlerden görevlendirme yapar. </a:t>
            </a:r>
            <a:r>
              <a:rPr lang="tr-TR" altLang="tr-TR" sz="1600" smtClean="0">
                <a:solidFill>
                  <a:srgbClr val="FF0000"/>
                </a:solidFill>
                <a:latin typeface="Times New Roman" pitchFamily="18" charset="0"/>
                <a:cs typeface="Times New Roman" pitchFamily="18" charset="0"/>
              </a:rPr>
              <a:t>Toplantıya katılmayan ve görevine geç gelen personele yedek dâhil görev vermez ve imza çizelgesine ‘KATILMADI’ olarak yazar.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etin kutusu 1"/>
          <p:cNvSpPr txBox="1">
            <a:spLocks noChangeArrowheads="1"/>
          </p:cNvSpPr>
          <p:nvPr/>
        </p:nvSpPr>
        <p:spPr bwMode="auto">
          <a:xfrm>
            <a:off x="533400" y="914400"/>
            <a:ext cx="7848600" cy="523875"/>
          </a:xfrm>
          <a:prstGeom prst="rect">
            <a:avLst/>
          </a:prstGeom>
          <a:noFill/>
          <a:ln w="9525">
            <a:noFill/>
            <a:miter lim="800000"/>
            <a:headEnd/>
            <a:tailEnd/>
          </a:ln>
        </p:spPr>
        <p:txBody>
          <a:bodyPr>
            <a:spAutoFit/>
          </a:bodyPr>
          <a:lstStyle/>
          <a:p>
            <a:pPr defTabSz="457200" eaLnBrk="1" hangingPunct="1"/>
            <a:r>
              <a:rPr lang="tr-TR" altLang="tr-TR" sz="2800" b="1">
                <a:solidFill>
                  <a:srgbClr val="800000"/>
                </a:solidFill>
                <a:cs typeface="Times New Roman" pitchFamily="18" charset="0"/>
              </a:rPr>
              <a:t>ORTAK SINAVLAR BİRİNCİ GÜN OTURUMU</a:t>
            </a:r>
          </a:p>
        </p:txBody>
      </p:sp>
      <p:graphicFrame>
        <p:nvGraphicFramePr>
          <p:cNvPr id="4" name="Tablo 4"/>
          <p:cNvGraphicFramePr>
            <a:graphicFrameLocks noGrp="1"/>
          </p:cNvGraphicFramePr>
          <p:nvPr/>
        </p:nvGraphicFramePr>
        <p:xfrm>
          <a:off x="685800" y="1981200"/>
          <a:ext cx="7772401" cy="4190999"/>
        </p:xfrm>
        <a:graphic>
          <a:graphicData uri="http://schemas.openxmlformats.org/drawingml/2006/table">
            <a:tbl>
              <a:tblPr>
                <a:tableStyleId>{5940675A-B579-460E-94D1-54222C63F5DA}</a:tableStyleId>
              </a:tblPr>
              <a:tblGrid>
                <a:gridCol w="2641107"/>
                <a:gridCol w="2079723"/>
                <a:gridCol w="1502567"/>
                <a:gridCol w="1549004"/>
              </a:tblGrid>
              <a:tr h="863330">
                <a:tc gridSpan="4">
                  <a:txBody>
                    <a:bodyPr/>
                    <a:lstStyle/>
                    <a:p>
                      <a:pPr algn="ctr">
                        <a:lnSpc>
                          <a:spcPct val="115000"/>
                        </a:lnSpc>
                        <a:spcAft>
                          <a:spcPts val="0"/>
                        </a:spcAft>
                      </a:pP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1119679">
                <a:tc>
                  <a:txBody>
                    <a:bodyPr/>
                    <a:lstStyle/>
                    <a:p>
                      <a:pPr>
                        <a:lnSpc>
                          <a:spcPct val="115000"/>
                        </a:lnSpc>
                        <a:spcAft>
                          <a:spcPts val="0"/>
                        </a:spcAft>
                      </a:pPr>
                      <a:r>
                        <a:rPr lang="tr-TR" sz="2000" b="1" dirty="0">
                          <a:effectLst/>
                        </a:rPr>
                        <a:t>DERS ADI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b="1" dirty="0">
                          <a:effectLst/>
                        </a:rPr>
                        <a:t>BAŞLAMA SAATİ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b="1">
                          <a:effectLst/>
                        </a:rPr>
                        <a:t>SORU SAYISI</a:t>
                      </a:r>
                      <a:endParaRPr lang="tr-TR" sz="20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b="1" dirty="0">
                          <a:effectLst/>
                        </a:rPr>
                        <a:t>SÜRESİ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682522">
                <a:tc>
                  <a:txBody>
                    <a:bodyPr/>
                    <a:lstStyle/>
                    <a:p>
                      <a:pPr>
                        <a:lnSpc>
                          <a:spcPct val="115000"/>
                        </a:lnSpc>
                        <a:spcAft>
                          <a:spcPts val="0"/>
                        </a:spcAft>
                      </a:pPr>
                      <a:r>
                        <a:rPr lang="tr-TR" sz="2000" dirty="0">
                          <a:effectLst/>
                        </a:rPr>
                        <a:t>Türkçe</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09.00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20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40 DAKİKA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680588">
                <a:tc>
                  <a:txBody>
                    <a:bodyPr/>
                    <a:lstStyle/>
                    <a:p>
                      <a:pPr>
                        <a:lnSpc>
                          <a:spcPct val="115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10.10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20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40 DAKİKA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844880">
                <a:tc>
                  <a:txBody>
                    <a:bodyPr/>
                    <a:lstStyle/>
                    <a:p>
                      <a:pPr>
                        <a:lnSpc>
                          <a:spcPct val="115000"/>
                        </a:lnSpc>
                        <a:spcAft>
                          <a:spcPts val="0"/>
                        </a:spcAft>
                      </a:pPr>
                      <a:r>
                        <a:rPr lang="tr-TR" sz="2000" dirty="0">
                          <a:effectLst/>
                        </a:rPr>
                        <a:t>Din Kültürü ve Ahlâk Bilgisi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11.20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20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40 DAKİKA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a:xfrm>
            <a:off x="685800" y="762000"/>
            <a:ext cx="7391400"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 name="İçerik Yer Tutucusu 2"/>
          <p:cNvSpPr>
            <a:spLocks noGrp="1"/>
          </p:cNvSpPr>
          <p:nvPr>
            <p:ph idx="1"/>
          </p:nvPr>
        </p:nvSpPr>
        <p:spPr>
          <a:xfrm>
            <a:off x="725488" y="2006600"/>
            <a:ext cx="7213600" cy="4013200"/>
          </a:xfrm>
        </p:spPr>
        <p:txBody>
          <a:bodyPr>
            <a:noAutofit/>
          </a:bodyPr>
          <a:lstStyle/>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Sınav </a:t>
            </a:r>
            <a:r>
              <a:rPr lang="tr-TR" sz="1500" dirty="0">
                <a:solidFill>
                  <a:srgbClr val="800000"/>
                </a:solidFill>
                <a:latin typeface="Times New Roman" panose="02020603050405020304" pitchFamily="18" charset="0"/>
                <a:cs typeface="Times New Roman" panose="02020603050405020304" pitchFamily="18" charset="0"/>
              </a:rPr>
              <a:t>görevlilerine ait görevlerini gösterir yaka kartı hazırlar ve sınav süresince görevlilerin üzerinde bulunmasını sağlar. </a:t>
            </a:r>
          </a:p>
          <a:p>
            <a:pPr marL="274320" indent="-274320" fontAlgn="auto">
              <a:lnSpc>
                <a:spcPct val="150000"/>
              </a:lnSpc>
              <a:spcAft>
                <a:spcPts val="0"/>
              </a:spcAft>
              <a:buClr>
                <a:schemeClr val="accent3"/>
              </a:buClr>
              <a:buFont typeface="Wingdings 2"/>
              <a:buChar char=""/>
              <a:defRPr/>
            </a:pPr>
            <a:r>
              <a:rPr lang="tr-TR" sz="1500" dirty="0">
                <a:solidFill>
                  <a:srgbClr val="800000"/>
                </a:solidFill>
                <a:latin typeface="Times New Roman" panose="02020603050405020304" pitchFamily="18" charset="0"/>
                <a:cs typeface="Times New Roman" panose="02020603050405020304" pitchFamily="18" charset="0"/>
              </a:rPr>
              <a:t>Sınav günü, sınav evrak kutularını/çantalarını il/ilçe içi sınav kuryesinden </a:t>
            </a:r>
            <a:r>
              <a:rPr lang="tr-TR" sz="1500" dirty="0" smtClean="0">
                <a:solidFill>
                  <a:srgbClr val="800000"/>
                </a:solidFill>
                <a:latin typeface="Times New Roman" panose="02020603050405020304" pitchFamily="18" charset="0"/>
                <a:cs typeface="Times New Roman" panose="02020603050405020304" pitchFamily="18" charset="0"/>
              </a:rPr>
              <a:t>kutu teslim tutanağı ile </a:t>
            </a:r>
            <a:r>
              <a:rPr lang="tr-TR" sz="1500" dirty="0">
                <a:solidFill>
                  <a:srgbClr val="800000"/>
                </a:solidFill>
                <a:latin typeface="Times New Roman" panose="02020603050405020304" pitchFamily="18" charset="0"/>
                <a:cs typeface="Times New Roman" panose="02020603050405020304" pitchFamily="18" charset="0"/>
              </a:rPr>
              <a:t>teslim </a:t>
            </a:r>
            <a:r>
              <a:rPr lang="tr-TR" sz="1500" dirty="0" smtClean="0">
                <a:solidFill>
                  <a:srgbClr val="800000"/>
                </a:solidFill>
                <a:latin typeface="Times New Roman" panose="02020603050405020304" pitchFamily="18" charset="0"/>
                <a:cs typeface="Times New Roman" panose="02020603050405020304" pitchFamily="18" charset="0"/>
              </a:rPr>
              <a:t>alır.</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Soruların bulunduğu kutular Emniyet görevlileri ile birlikte ve tutanakla açılacak olup ilgili tutanakta </a:t>
            </a:r>
            <a:r>
              <a:rPr lang="tr-TR" sz="1500" dirty="0" smtClean="0">
                <a:solidFill>
                  <a:srgbClr val="FF0000"/>
                </a:solidFill>
                <a:latin typeface="Times New Roman" panose="02020603050405020304" pitchFamily="18" charset="0"/>
                <a:cs typeface="Times New Roman" panose="02020603050405020304" pitchFamily="18" charset="0"/>
              </a:rPr>
              <a:t>Bina Sınav Komisyonu ile Emniyet </a:t>
            </a:r>
            <a:r>
              <a:rPr lang="tr-TR" sz="1500" dirty="0" smtClean="0">
                <a:solidFill>
                  <a:srgbClr val="800000"/>
                </a:solidFill>
                <a:latin typeface="Times New Roman" panose="02020603050405020304" pitchFamily="18" charset="0"/>
                <a:cs typeface="Times New Roman" panose="02020603050405020304" pitchFamily="18" charset="0"/>
              </a:rPr>
              <a:t>görevlisinin imzası bulunacaktır.</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İçindeki </a:t>
            </a:r>
            <a:r>
              <a:rPr lang="tr-TR" sz="1500" dirty="0">
                <a:solidFill>
                  <a:srgbClr val="800000"/>
                </a:solidFill>
                <a:latin typeface="Times New Roman" panose="02020603050405020304" pitchFamily="18" charset="0"/>
                <a:cs typeface="Times New Roman" panose="02020603050405020304" pitchFamily="18" charset="0"/>
              </a:rPr>
              <a:t>sınav güvenlik poşetlerini sayarak kontrol eder, sorun varsa bölge sınav yürütme komisyonunun talimatına göre işlem yapar. </a:t>
            </a: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Soru kitapçığı, cevap kâğıdı ve salon yoklama listelerinin bulunduğu sınav güvenlik poşetlerini salon başkanlarına imza karşılığında teslim eder. </a:t>
            </a: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0" indent="0" fontAlgn="auto">
              <a:lnSpc>
                <a:spcPct val="150000"/>
              </a:lnSpc>
              <a:spcAft>
                <a:spcPts val="0"/>
              </a:spcAft>
              <a:buClr>
                <a:schemeClr val="accent3"/>
              </a:buClr>
              <a:buFontTx/>
              <a:buNone/>
              <a:defRPr/>
            </a:pPr>
            <a:endParaRPr lang="tr-TR" sz="135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a:xfrm>
            <a:off x="685800" y="762000"/>
            <a:ext cx="7315200"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5843" name="İçerik Yer Tutucusu 2"/>
          <p:cNvSpPr>
            <a:spLocks noGrp="1"/>
          </p:cNvSpPr>
          <p:nvPr>
            <p:ph idx="1"/>
          </p:nvPr>
        </p:nvSpPr>
        <p:spPr>
          <a:xfrm>
            <a:off x="725488" y="2006600"/>
            <a:ext cx="7656512" cy="4089400"/>
          </a:xfrm>
        </p:spPr>
        <p:txBody>
          <a:bodyPr/>
          <a:lstStyle/>
          <a:p>
            <a:pPr>
              <a:lnSpc>
                <a:spcPct val="150000"/>
              </a:lnSpc>
            </a:pPr>
            <a:r>
              <a:rPr lang="tr-TR" altLang="tr-TR" sz="1500" smtClean="0">
                <a:solidFill>
                  <a:srgbClr val="800000"/>
                </a:solidFill>
                <a:latin typeface="Times New Roman" pitchFamily="18" charset="0"/>
                <a:cs typeface="Times New Roman" pitchFamily="18" charset="0"/>
              </a:rPr>
              <a:t>Sınavın bitiminden sonra salon görevlileri tarafından cevap kağıtları ile sınava giren öğrenci sayıları eşleştirilecek olup cevap kağıtları ile birlikte salon yoklama listeleri sınav güvenlik poşetine en az iki öğrenci nezaretinde  konulacaktır. Kesinlikle cevap kağıdı ve salon yoklama listesi sınav güvenlik poşeti dışında bırakılmayacaktır.</a:t>
            </a:r>
          </a:p>
          <a:p>
            <a:pPr>
              <a:lnSpc>
                <a:spcPct val="150000"/>
              </a:lnSpc>
            </a:pPr>
            <a:r>
              <a:rPr lang="tr-TR" altLang="tr-TR" sz="1500" smtClean="0">
                <a:solidFill>
                  <a:srgbClr val="800000"/>
                </a:solidFill>
                <a:latin typeface="Times New Roman" pitchFamily="18" charset="0"/>
                <a:cs typeface="Times New Roman" pitchFamily="18" charset="0"/>
              </a:rPr>
              <a:t>Sınavın bitiminden sonra salon başkanları tarafından getirilen cevap kâğıtları, salon yoklama listeleri varsa diğer sınav evrakının bulunduğu ağzı kapatılmış sınav güvenlik poşetlerini teslim alır. Sınavla ilgili tutanakları tanzim ederek imzalar. </a:t>
            </a:r>
          </a:p>
          <a:p>
            <a:pPr>
              <a:lnSpc>
                <a:spcPct val="150000"/>
              </a:lnSpc>
            </a:pPr>
            <a:r>
              <a:rPr lang="tr-TR" altLang="tr-TR" sz="1500" smtClean="0">
                <a:solidFill>
                  <a:srgbClr val="800000"/>
                </a:solidFill>
                <a:latin typeface="Times New Roman" pitchFamily="18" charset="0"/>
                <a:cs typeface="Times New Roman" pitchFamily="18" charset="0"/>
              </a:rPr>
              <a:t>Sınav süresince, görevliler dışındaki kişilerin binaya girmemesini ve sınav salonlarından çıkan adayların sessiz, hızlı bir şekilde binadan ayrılmalarını sağlar.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a:xfrm>
            <a:off x="685800" y="762000"/>
            <a:ext cx="7315200"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4818" name="İçerik Yer Tutucusu 2"/>
          <p:cNvSpPr>
            <a:spLocks noGrp="1"/>
          </p:cNvSpPr>
          <p:nvPr>
            <p:ph idx="1"/>
          </p:nvPr>
        </p:nvSpPr>
        <p:spPr>
          <a:xfrm>
            <a:off x="725488" y="2006600"/>
            <a:ext cx="7656512" cy="4089400"/>
          </a:xfrm>
        </p:spPr>
        <p:txBody>
          <a:bodyPr>
            <a:normAutofit/>
          </a:bodyPr>
          <a:lstStyle/>
          <a:p>
            <a:pPr marL="274320" indent="-274320" fontAlgn="auto">
              <a:lnSpc>
                <a:spcPct val="150000"/>
              </a:lnSpc>
              <a:spcAft>
                <a:spcPts val="0"/>
              </a:spcAft>
              <a:buClr>
                <a:schemeClr val="accent3"/>
              </a:buClr>
              <a:buFont typeface="Wingdings 2"/>
              <a:buChar char=""/>
              <a:defRPr/>
            </a:pPr>
            <a:r>
              <a:rPr lang="tr-TR" altLang="tr-TR" sz="2400" dirty="0">
                <a:solidFill>
                  <a:srgbClr val="800000"/>
                </a:solidFill>
                <a:latin typeface="Times New Roman" panose="02020603050405020304" pitchFamily="18" charset="0"/>
                <a:cs typeface="Times New Roman" panose="02020603050405020304" pitchFamily="18" charset="0"/>
              </a:rPr>
              <a:t>Bina sınav komisyonu tarafından zaruri durumlarda yedek poşet açılmış ise gerekçesini belirterek tutanak düzenler. </a:t>
            </a:r>
          </a:p>
          <a:p>
            <a:pPr marL="274320" indent="-274320" fontAlgn="auto">
              <a:lnSpc>
                <a:spcPct val="150000"/>
              </a:lnSpc>
              <a:spcAft>
                <a:spcPts val="0"/>
              </a:spcAft>
              <a:buClr>
                <a:schemeClr val="accent3"/>
              </a:buClr>
              <a:buFont typeface="Wingdings 2"/>
              <a:buChar char=""/>
              <a:defRPr/>
            </a:pPr>
            <a:r>
              <a:rPr lang="tr-TR" altLang="tr-TR" sz="2400" dirty="0">
                <a:solidFill>
                  <a:srgbClr val="800000"/>
                </a:solidFill>
                <a:latin typeface="Times New Roman" panose="02020603050405020304" pitchFamily="18" charset="0"/>
                <a:cs typeface="Times New Roman" panose="02020603050405020304" pitchFamily="18" charset="0"/>
              </a:rPr>
              <a:t>Sınav güvenlik poşetlerini, sınav evrak kutularına/çantalarına koyarak güvenlik kilidi ile kilitleyip il/ilçe içi sınav kuryesine teslim eder. </a:t>
            </a:r>
          </a:p>
          <a:p>
            <a:pPr marL="0" indent="0" fontAlgn="auto">
              <a:lnSpc>
                <a:spcPct val="150000"/>
              </a:lnSpc>
              <a:spcAft>
                <a:spcPts val="0"/>
              </a:spcAft>
              <a:buClr>
                <a:schemeClr val="accent3"/>
              </a:buClr>
              <a:buFontTx/>
              <a:buNone/>
              <a:defRPr/>
            </a:pPr>
            <a:endParaRPr lang="tr-TR" altLang="tr-TR" sz="2400" dirty="0" smtClean="0">
              <a:solidFill>
                <a:srgbClr val="8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a:xfrm>
            <a:off x="685800" y="762000"/>
            <a:ext cx="7253288"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7891" name="İçerik Yer Tutucusu 2"/>
          <p:cNvSpPr>
            <a:spLocks noGrp="1"/>
          </p:cNvSpPr>
          <p:nvPr>
            <p:ph idx="1"/>
          </p:nvPr>
        </p:nvSpPr>
        <p:spPr>
          <a:xfrm>
            <a:off x="725488" y="2006600"/>
            <a:ext cx="7213600" cy="4013200"/>
          </a:xfrm>
        </p:spPr>
        <p:txBody>
          <a:bodyPr/>
          <a:lstStyle/>
          <a:p>
            <a:pPr>
              <a:lnSpc>
                <a:spcPct val="150000"/>
              </a:lnSpc>
            </a:pPr>
            <a:r>
              <a:rPr lang="tr-TR" altLang="tr-TR" sz="1800" smtClean="0">
                <a:solidFill>
                  <a:srgbClr val="800000"/>
                </a:solidFill>
                <a:latin typeface="Times New Roman" pitchFamily="18" charset="0"/>
                <a:cs typeface="Times New Roman" pitchFamily="18" charset="0"/>
              </a:rPr>
              <a:t>Bütün sınav salonlarında sınavın aynı saatte, zil sesiyle başlamasını ve bitmesini sağlar.</a:t>
            </a:r>
          </a:p>
          <a:p>
            <a:pPr>
              <a:lnSpc>
                <a:spcPct val="150000"/>
              </a:lnSpc>
            </a:pPr>
            <a:r>
              <a:rPr lang="tr-TR" altLang="tr-TR" sz="1800" smtClean="0">
                <a:solidFill>
                  <a:srgbClr val="800000"/>
                </a:solidFill>
                <a:latin typeface="Times New Roman" pitchFamily="18" charset="0"/>
                <a:cs typeface="Times New Roman" pitchFamily="18" charset="0"/>
              </a:rPr>
              <a:t>Sınavın başlamasından itibaren ilk 15 dakika içerisinde, sınav binasına gelen adayların sınava katılmalarını sağlar. </a:t>
            </a:r>
          </a:p>
          <a:p>
            <a:pPr>
              <a:lnSpc>
                <a:spcPct val="150000"/>
              </a:lnSpc>
            </a:pPr>
            <a:r>
              <a:rPr lang="tr-TR" altLang="tr-TR" sz="1800" smtClean="0">
                <a:solidFill>
                  <a:srgbClr val="800000"/>
                </a:solidFill>
                <a:latin typeface="Times New Roman" pitchFamily="18" charset="0"/>
                <a:cs typeface="Times New Roman" pitchFamily="18" charset="0"/>
              </a:rPr>
              <a:t>Sınav sırasında, salon görevlilerini kontrol eder, gerektiğinde uyarır, sınavın sorunsuz yapılmasını sağlar.</a:t>
            </a:r>
          </a:p>
          <a:p>
            <a:pPr>
              <a:lnSpc>
                <a:spcPct val="150000"/>
              </a:lnSpc>
            </a:pPr>
            <a:r>
              <a:rPr lang="tr-TR" altLang="tr-TR" sz="1800" smtClean="0">
                <a:solidFill>
                  <a:srgbClr val="800000"/>
                </a:solidFill>
                <a:latin typeface="Times New Roman" pitchFamily="18" charset="0"/>
                <a:cs typeface="Times New Roman" pitchFamily="18" charset="0"/>
              </a:rPr>
              <a:t>Her oturuma ait sınav evrak poşetlerini ilgili sınav evrak kutusuna/çantasına koyar.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a:xfrm>
            <a:off x="739775" y="1066800"/>
            <a:ext cx="6683375" cy="569913"/>
          </a:xfrm>
        </p:spPr>
        <p:txBody>
          <a:bodyPr/>
          <a:lstStyle/>
          <a:p>
            <a:r>
              <a:rPr lang="tr-TR" altLang="tr-TR" sz="2400" b="1" smtClean="0"/>
              <a:t>SALON BAŞKANI VE GÖZETMENLERİN GÖREVLERİ</a:t>
            </a:r>
            <a:endParaRPr lang="tr-TR" altLang="tr-TR" smtClean="0"/>
          </a:p>
        </p:txBody>
      </p:sp>
      <p:sp>
        <p:nvSpPr>
          <p:cNvPr id="3" name="İçerik Yer Tutucusu 2"/>
          <p:cNvSpPr>
            <a:spLocks noGrp="1"/>
          </p:cNvSpPr>
          <p:nvPr>
            <p:ph idx="1"/>
          </p:nvPr>
        </p:nvSpPr>
        <p:spPr>
          <a:xfrm>
            <a:off x="725488" y="2006600"/>
            <a:ext cx="7213600" cy="4013200"/>
          </a:xfrm>
        </p:spPr>
        <p:txBody>
          <a:bodyPr>
            <a:noAutofit/>
          </a:bodyPr>
          <a:lstStyle/>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Sınav başlamadan 1(bir) saat önce sınav yerinde hazır bulunur, yoklama listesini imzalar.</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Salon görevlileri bina sınav komisyonunun yapacağı toplantıya katılır. Salon başkanı ve gözcü kura ile belirlenir. Salon görevlileri görevli olduğu salonda sınava girecek adayların sınav evrakını tutanakla teslim alır. </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Salon görevlileri sınıfın sıra dağılımına göre S düzeninde ve salon aday yoklama listesindeki sıraya göre adayları yerleştirir. </a:t>
            </a: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0" indent="0" fontAlgn="auto">
              <a:lnSpc>
                <a:spcPct val="150000"/>
              </a:lnSpc>
              <a:spcAft>
                <a:spcPts val="0"/>
              </a:spcAft>
              <a:buClr>
                <a:schemeClr val="accent3"/>
              </a:buClr>
              <a:buFontTx/>
              <a:buNone/>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a:xfrm>
            <a:off x="685800" y="762000"/>
            <a:ext cx="7391400"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 name="İçerik Yer Tutucusu 2"/>
          <p:cNvSpPr>
            <a:spLocks noGrp="1"/>
          </p:cNvSpPr>
          <p:nvPr>
            <p:ph idx="1"/>
          </p:nvPr>
        </p:nvSpPr>
        <p:spPr>
          <a:xfrm>
            <a:off x="725488" y="2006600"/>
            <a:ext cx="7213600" cy="4013200"/>
          </a:xfrm>
        </p:spPr>
        <p:txBody>
          <a:bodyPr>
            <a:noAutofit/>
          </a:bodyPr>
          <a:lstStyle/>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Sınav güvenlik poşetini adayların önünde açar, içinden çıkan evrakın kontrolünü yapar, eksik veya fazla olması hâlinde bunu tutanakla tespit eder. Öğrenciler, sınav salonlarına yanlarında kullanımı saat fonksiyonu dışında özellikleri bulunan saat haricinde, sözlük, hesap cetveli, hesap makinesi ve çağrı cihazı, cep telefonu, telsiz, radyo gibi iletişim araçları ile her türlü bilgisayar özelliği bulunan cihazlar bulunmaksızın sınava alınacaktır. Bunları bulundurduğu tespit edilen öğrencinin sınavı, sınav kurallarının ihlali gerekçesiyle tutanakla geçersiz sayılacaktır.</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Sınava girmeyen adayların salon aday yoklama listesindeki isimlerinin karşısına “GİRMEDİ” yazar ve cevap kâğıdındaki “SINAVA GİRMEDİ” bölümünü kodlar.</a:t>
            </a:r>
          </a:p>
          <a:p>
            <a:pPr marL="0" indent="0" fontAlgn="auto">
              <a:lnSpc>
                <a:spcPct val="150000"/>
              </a:lnSpc>
              <a:spcAft>
                <a:spcPts val="0"/>
              </a:spcAft>
              <a:buClr>
                <a:schemeClr val="accent3"/>
              </a:buClr>
              <a:buFontTx/>
              <a:buNone/>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a:xfrm>
            <a:off x="685800" y="762000"/>
            <a:ext cx="7391400"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3" name="İçerik Yer Tutucusu 2"/>
          <p:cNvSpPr>
            <a:spLocks noGrp="1"/>
          </p:cNvSpPr>
          <p:nvPr>
            <p:ph idx="1"/>
          </p:nvPr>
        </p:nvSpPr>
        <p:spPr>
          <a:xfrm>
            <a:off x="725488" y="2006600"/>
            <a:ext cx="7213600" cy="4165600"/>
          </a:xfrm>
        </p:spPr>
        <p:txBody>
          <a:bodyPr>
            <a:noAutofit/>
          </a:bodyPr>
          <a:lstStyle/>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Her bir ders yazılısı başladıktan sonra ilk 15 (</a:t>
            </a:r>
            <a:r>
              <a:rPr lang="tr-TR" sz="1500" dirty="0" err="1" smtClean="0">
                <a:solidFill>
                  <a:srgbClr val="800000"/>
                </a:solidFill>
                <a:latin typeface="Times New Roman" panose="02020603050405020304" pitchFamily="18" charset="0"/>
                <a:cs typeface="Times New Roman" panose="02020603050405020304" pitchFamily="18" charset="0"/>
              </a:rPr>
              <a:t>onbeş</a:t>
            </a:r>
            <a:r>
              <a:rPr lang="tr-TR" sz="1500" dirty="0" smtClean="0">
                <a:solidFill>
                  <a:srgbClr val="800000"/>
                </a:solidFill>
                <a:latin typeface="Times New Roman" panose="02020603050405020304" pitchFamily="18" charset="0"/>
                <a:cs typeface="Times New Roman" panose="02020603050405020304" pitchFamily="18" charset="0"/>
              </a:rPr>
              <a:t>) dakika içerisinde gelen öğrenciler sınava alınacaktır. Geç gelen öğrencilere ek süre verilmeyecektir. </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Her bir ders yazılısı başladıktan sonra ilk 20 (yirmi) dakika süresince öğrenciler sınıflarından çıkmayacak, ilk 20 (yirmi) dakika tamamlandıktan sonra sınavını tamamlayan öğrenci sınıftan çıkabilecektir.</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Her derse ait sınav süresinin tamamlanmasına 5 (beş) dakika kala öğrenciler sınıftan çıkarılmayacaktır. Her ders sınavı tamamlanana kadar özel eğitim tedbiri olan öğrenciler hariç sınıfta en az iki öğrencinin kalmasına dikkat edilecektir.</a:t>
            </a:r>
          </a:p>
          <a:p>
            <a:pPr marL="274320" indent="-274320" fontAlgn="auto">
              <a:lnSpc>
                <a:spcPct val="150000"/>
              </a:lnSpc>
              <a:spcAft>
                <a:spcPts val="0"/>
              </a:spcAft>
              <a:buClr>
                <a:schemeClr val="accent3"/>
              </a:buClr>
              <a:buFont typeface="Wingdings 2"/>
              <a:buChar char=""/>
              <a:defRPr/>
            </a:pPr>
            <a:r>
              <a:rPr lang="tr-TR" sz="1500" dirty="0" smtClean="0">
                <a:solidFill>
                  <a:srgbClr val="800000"/>
                </a:solidFill>
                <a:latin typeface="Times New Roman" panose="02020603050405020304" pitchFamily="18" charset="0"/>
                <a:cs typeface="Times New Roman" panose="02020603050405020304" pitchFamily="18" charset="0"/>
              </a:rPr>
              <a:t>Cevap kâğıdına işaretlenmeyen cevaplar değerlendirme işlemine alınmayacaktır.  Sınavlar başlamadan önce salon görevlileri öğrencilere soruların cevaplarının cevap kağıdına mutlaka işaretlenmesi, cevap kağıdındaki imza bölümünü imzalaması hususunda gerekli uyarıyı yapacaktır.</a:t>
            </a:r>
          </a:p>
          <a:p>
            <a:pPr marL="0" indent="0" fontAlgn="auto">
              <a:lnSpc>
                <a:spcPct val="150000"/>
              </a:lnSpc>
              <a:spcAft>
                <a:spcPts val="0"/>
              </a:spcAft>
              <a:buClr>
                <a:schemeClr val="accent3"/>
              </a:buClr>
              <a:buFontTx/>
              <a:buNone/>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a:p>
            <a:pPr marL="274320" indent="-274320" fontAlgn="auto">
              <a:lnSpc>
                <a:spcPct val="150000"/>
              </a:lnSpc>
              <a:spcAft>
                <a:spcPts val="0"/>
              </a:spcAft>
              <a:buClr>
                <a:schemeClr val="accent3"/>
              </a:buClr>
              <a:buFont typeface="Wingdings 2"/>
              <a:buChar char=""/>
              <a:defRPr/>
            </a:pPr>
            <a:endParaRPr lang="tr-TR" sz="1500" dirty="0" smtClean="0">
              <a:solidFill>
                <a:srgbClr val="8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a:xfrm>
            <a:off x="685800" y="762000"/>
            <a:ext cx="7696200" cy="914400"/>
          </a:xfrm>
        </p:spPr>
        <p:txBody>
          <a:bodyPr/>
          <a:lstStyle/>
          <a:p>
            <a:r>
              <a:rPr lang="en-US" altLang="tr-TR" sz="2400" b="1" smtClean="0">
                <a:latin typeface="Times New Roman" pitchFamily="18" charset="0"/>
                <a:cs typeface="Times New Roman" pitchFamily="18" charset="0"/>
              </a:rPr>
              <a:t>BINA</a:t>
            </a:r>
            <a:r>
              <a:rPr lang="tr-TR" altLang="tr-TR" sz="2400" b="1" smtClean="0">
                <a:latin typeface="Times New Roman" pitchFamily="18" charset="0"/>
                <a:cs typeface="Times New Roman" pitchFamily="18" charset="0"/>
              </a:rPr>
              <a:t> </a:t>
            </a:r>
            <a:r>
              <a:rPr lang="en-US" altLang="tr-TR" sz="2400" b="1" smtClean="0">
                <a:latin typeface="Times New Roman" pitchFamily="18" charset="0"/>
                <a:cs typeface="Times New Roman" pitchFamily="18" charset="0"/>
              </a:rPr>
              <a:t>SINAV KOMISYONUNUN GÖREVLERI</a:t>
            </a:r>
            <a:endParaRPr lang="tr-TR" altLang="tr-TR" sz="4400" smtClean="0">
              <a:latin typeface="Times New Roman" pitchFamily="18" charset="0"/>
              <a:cs typeface="Times New Roman" pitchFamily="18" charset="0"/>
            </a:endParaRPr>
          </a:p>
        </p:txBody>
      </p:sp>
      <p:sp>
        <p:nvSpPr>
          <p:cNvPr id="17411" name="İçerik Yer Tutucusu 2"/>
          <p:cNvSpPr>
            <a:spLocks noGrp="1"/>
          </p:cNvSpPr>
          <p:nvPr>
            <p:ph idx="1"/>
          </p:nvPr>
        </p:nvSpPr>
        <p:spPr>
          <a:xfrm>
            <a:off x="725488" y="2006600"/>
            <a:ext cx="7213600" cy="4165600"/>
          </a:xfrm>
        </p:spPr>
        <p:txBody>
          <a:bodyPr>
            <a:normAutofit/>
          </a:bodyPr>
          <a:lstStyle/>
          <a:p>
            <a:pPr marL="274320" indent="-274320" fontAlgn="auto">
              <a:lnSpc>
                <a:spcPct val="150000"/>
              </a:lnSpc>
              <a:spcAft>
                <a:spcPts val="0"/>
              </a:spcAft>
              <a:buClr>
                <a:schemeClr val="accent3"/>
              </a:buClr>
              <a:buFont typeface="Wingdings 2"/>
              <a:buChar char=""/>
              <a:defRPr/>
            </a:pPr>
            <a:r>
              <a:rPr lang="tr-TR" altLang="tr-TR" sz="1500" dirty="0" smtClean="0">
                <a:solidFill>
                  <a:srgbClr val="800000"/>
                </a:solidFill>
                <a:latin typeface="Times New Roman" panose="02020603050405020304" pitchFamily="18" charset="0"/>
                <a:cs typeface="Times New Roman" panose="02020603050405020304" pitchFamily="18" charset="0"/>
              </a:rPr>
              <a:t>Sınavlar esnasında kopya çekildiğinin sınav görevlilerince tespit edilmesi hâlinde kopya çeken öğrencilerin sınavları iptal edilecektir. Salon görevlileri kopya çektiğini tespit ettiği öğrencilerle ilgili durumu açıklayıcı bilgileri Sınıf Yoklama Çizelgesi üzerindeki tutanak bölümüne yazılacak </a:t>
            </a:r>
            <a:r>
              <a:rPr lang="tr-TR" altLang="tr-TR" sz="1500" dirty="0" err="1" smtClean="0">
                <a:solidFill>
                  <a:srgbClr val="800000"/>
                </a:solidFill>
                <a:latin typeface="Times New Roman" panose="02020603050405020304" pitchFamily="18" charset="0"/>
                <a:cs typeface="Times New Roman" panose="02020603050405020304" pitchFamily="18" charset="0"/>
              </a:rPr>
              <a:t>ÖDSGM’ye</a:t>
            </a:r>
            <a:r>
              <a:rPr lang="tr-TR" altLang="tr-TR" sz="1500" dirty="0" smtClean="0">
                <a:solidFill>
                  <a:srgbClr val="800000"/>
                </a:solidFill>
                <a:latin typeface="Times New Roman" panose="02020603050405020304" pitchFamily="18" charset="0"/>
                <a:cs typeface="Times New Roman" panose="02020603050405020304" pitchFamily="18" charset="0"/>
              </a:rPr>
              <a:t> gönderecektir.</a:t>
            </a:r>
          </a:p>
          <a:p>
            <a:pPr marL="0" indent="0" fontAlgn="auto">
              <a:lnSpc>
                <a:spcPct val="150000"/>
              </a:lnSpc>
              <a:spcAft>
                <a:spcPts val="0"/>
              </a:spcAft>
              <a:buClr>
                <a:schemeClr val="accent3"/>
              </a:buClr>
              <a:buFontTx/>
              <a:buNone/>
              <a:defRPr/>
            </a:pPr>
            <a:r>
              <a:rPr lang="tr-TR" altLang="tr-TR" sz="1500" dirty="0" smtClean="0">
                <a:solidFill>
                  <a:srgbClr val="0070C0"/>
                </a:solidFill>
                <a:latin typeface="Times New Roman" panose="02020603050405020304" pitchFamily="18" charset="0"/>
                <a:cs typeface="Times New Roman" panose="02020603050405020304" pitchFamily="18" charset="0"/>
              </a:rPr>
              <a:t>Sınav bitiminden sonra;</a:t>
            </a:r>
          </a:p>
          <a:p>
            <a:pPr marL="274320" indent="-274320" fontAlgn="auto">
              <a:lnSpc>
                <a:spcPct val="150000"/>
              </a:lnSpc>
              <a:spcAft>
                <a:spcPts val="0"/>
              </a:spcAft>
              <a:buClr>
                <a:schemeClr val="accent3"/>
              </a:buClr>
              <a:buFont typeface="Wingdings 2"/>
              <a:buChar char=""/>
              <a:defRPr/>
            </a:pPr>
            <a:r>
              <a:rPr lang="tr-TR" altLang="tr-TR" sz="1500" dirty="0" smtClean="0">
                <a:solidFill>
                  <a:srgbClr val="800000"/>
                </a:solidFill>
                <a:latin typeface="Times New Roman" panose="02020603050405020304" pitchFamily="18" charset="0"/>
                <a:cs typeface="Times New Roman" panose="02020603050405020304" pitchFamily="18" charset="0"/>
              </a:rPr>
              <a:t>Öğrenciler, cevap kâğıdını sınav görevlilerine teslim edecek ve salon yoklama listesine imzalarını atacaktır. Sınavlarını tamamlayan öğrencilerin sınav evrakı kesinlikle öğrenci sırasında bırakılmayacaktır.</a:t>
            </a:r>
          </a:p>
          <a:p>
            <a:pPr marL="274320" indent="-274320" fontAlgn="auto">
              <a:lnSpc>
                <a:spcPct val="150000"/>
              </a:lnSpc>
              <a:spcAft>
                <a:spcPts val="0"/>
              </a:spcAft>
              <a:buClr>
                <a:schemeClr val="accent3"/>
              </a:buClr>
              <a:buFont typeface="Wingdings 2"/>
              <a:buChar char=""/>
              <a:defRPr/>
            </a:pPr>
            <a:r>
              <a:rPr lang="tr-TR" altLang="tr-TR" sz="1500" dirty="0" smtClean="0">
                <a:solidFill>
                  <a:srgbClr val="800000"/>
                </a:solidFill>
                <a:latin typeface="Times New Roman" panose="02020603050405020304" pitchFamily="18" charset="0"/>
                <a:cs typeface="Times New Roman" panose="02020603050405020304" pitchFamily="18" charset="0"/>
              </a:rPr>
              <a:t>Sınav görevlileri, sınava ait evrakı öğrencilerin önünde kontrol ederek toplayacak, cevap kâğıtlarını sınav güvenlik torbasına koyup kapattıktan sonra soru kitapçıklarıyla birlikte bina sınav komisyonuna teslim edecektir.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a:xfrm>
            <a:off x="895350" y="914400"/>
            <a:ext cx="6172200" cy="857250"/>
          </a:xfrm>
        </p:spPr>
        <p:txBody>
          <a:bodyPr/>
          <a:lstStyle/>
          <a:p>
            <a:r>
              <a:rPr lang="tr-TR" altLang="tr-TR" b="1" smtClean="0">
                <a:latin typeface="Times New Roman" pitchFamily="18" charset="0"/>
                <a:cs typeface="Times New Roman" pitchFamily="18" charset="0"/>
              </a:rPr>
              <a:t>Sınıf Oturma Planı</a:t>
            </a:r>
          </a:p>
        </p:txBody>
      </p:sp>
      <p:sp>
        <p:nvSpPr>
          <p:cNvPr id="43011" name="Metin kutusu 2"/>
          <p:cNvSpPr txBox="1">
            <a:spLocks noChangeArrowheads="1"/>
          </p:cNvSpPr>
          <p:nvPr/>
        </p:nvSpPr>
        <p:spPr bwMode="auto">
          <a:xfrm>
            <a:off x="914400" y="2405063"/>
            <a:ext cx="7491413" cy="2586037"/>
          </a:xfrm>
          <a:prstGeom prst="rect">
            <a:avLst/>
          </a:prstGeom>
          <a:noFill/>
          <a:ln w="9525">
            <a:noFill/>
            <a:miter lim="800000"/>
            <a:headEnd/>
            <a:tailEnd/>
          </a:ln>
        </p:spPr>
        <p:txBody>
          <a:bodyPr>
            <a:spAutoFit/>
          </a:bodyPr>
          <a:lstStyle/>
          <a:p>
            <a:pPr algn="just" eaLnBrk="1" hangingPunct="1"/>
            <a:r>
              <a:rPr lang="tr-TR" altLang="tr-TR">
                <a:solidFill>
                  <a:srgbClr val="800000"/>
                </a:solidFill>
                <a:latin typeface="Times New Roman" pitchFamily="18" charset="0"/>
                <a:cs typeface="Times New Roman" pitchFamily="18" charset="0"/>
              </a:rPr>
              <a:t>Bu sınava özgü olarak her salona ve derse ait sınavlar için SINIF OTURMA PLANI eklenmiştir. Salonda bulunan öğrencilerin her ders ortak sınavında sınıf içerisinde oturduğu konumlar bu belgede işaretlenerek geri dönüş poşetine konulacaktır.</a:t>
            </a:r>
          </a:p>
          <a:p>
            <a:pPr eaLnBrk="1" hangingPunct="1"/>
            <a:endParaRPr lang="tr-TR" altLang="tr-TR">
              <a:solidFill>
                <a:srgbClr val="800000"/>
              </a:solidFill>
              <a:latin typeface="Times New Roman" pitchFamily="18" charset="0"/>
              <a:cs typeface="Times New Roman" pitchFamily="18" charset="0"/>
            </a:endParaRPr>
          </a:p>
          <a:p>
            <a:pPr algn="just" eaLnBrk="1" hangingPunct="1"/>
            <a:r>
              <a:rPr lang="tr-TR" altLang="tr-TR">
                <a:solidFill>
                  <a:srgbClr val="800000"/>
                </a:solidFill>
                <a:latin typeface="Times New Roman" pitchFamily="18" charset="0"/>
                <a:cs typeface="Times New Roman" pitchFamily="18" charset="0"/>
              </a:rPr>
              <a:t>Sınıf oturma düzeni olarak her sınıfta S düzeni uygulanacaktır. Sınıftaki sıraların sayısı dikkate alınarak örneklendirilmiş uygulamada olduğu gibi yerleştirilen öğrencilerin Adı Soyadı ve TC Kimlik numarası bilgileri konumunu belirtecek şekilde evrak üzerine yazılacaktır.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Resim 1"/>
          <p:cNvPicPr>
            <a:picLocks noChangeAspect="1"/>
          </p:cNvPicPr>
          <p:nvPr/>
        </p:nvPicPr>
        <p:blipFill>
          <a:blip r:embed="rId2" cstate="print"/>
          <a:srcRect/>
          <a:stretch>
            <a:fillRect/>
          </a:stretch>
        </p:blipFill>
        <p:spPr bwMode="auto">
          <a:xfrm>
            <a:off x="2286000" y="1828800"/>
            <a:ext cx="3657600" cy="4352925"/>
          </a:xfrm>
          <a:prstGeom prst="rect">
            <a:avLst/>
          </a:prstGeom>
          <a:noFill/>
          <a:ln w="9525">
            <a:noFill/>
            <a:miter lim="800000"/>
            <a:headEnd/>
            <a:tailEnd/>
          </a:ln>
        </p:spPr>
      </p:pic>
      <p:sp>
        <p:nvSpPr>
          <p:cNvPr id="44035" name="Unvan 1"/>
          <p:cNvSpPr>
            <a:spLocks noGrp="1"/>
          </p:cNvSpPr>
          <p:nvPr>
            <p:ph type="title"/>
          </p:nvPr>
        </p:nvSpPr>
        <p:spPr/>
        <p:txBody>
          <a:bodyPr/>
          <a:lstStyle/>
          <a:p>
            <a:r>
              <a:rPr lang="tr-TR" altLang="tr-TR" b="1" smtClean="0">
                <a:latin typeface="Times New Roman" pitchFamily="18" charset="0"/>
                <a:cs typeface="Times New Roman" pitchFamily="18" charset="0"/>
              </a:rPr>
              <a:t>Sınıf Oturma Planı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3"/>
          <p:cNvGraphicFramePr>
            <a:graphicFrameLocks noGrp="1"/>
          </p:cNvGraphicFramePr>
          <p:nvPr/>
        </p:nvGraphicFramePr>
        <p:xfrm>
          <a:off x="609600" y="1981200"/>
          <a:ext cx="7772400" cy="4265613"/>
        </p:xfrm>
        <a:graphic>
          <a:graphicData uri="http://schemas.openxmlformats.org/drawingml/2006/table">
            <a:tbl>
              <a:tblPr>
                <a:tableStyleId>{5940675A-B579-460E-94D1-54222C63F5DA}</a:tableStyleId>
              </a:tblPr>
              <a:tblGrid>
                <a:gridCol w="2158231"/>
                <a:gridCol w="1938649"/>
                <a:gridCol w="2126580"/>
                <a:gridCol w="1548940"/>
              </a:tblGrid>
              <a:tr h="987678">
                <a:tc gridSpan="4">
                  <a:txBody>
                    <a:bodyPr/>
                    <a:lstStyle/>
                    <a:p>
                      <a:pPr algn="ctr">
                        <a:lnSpc>
                          <a:spcPct val="115000"/>
                        </a:lnSpc>
                        <a:spcAft>
                          <a:spcPts val="0"/>
                        </a:spcAft>
                      </a:pP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1071673">
                <a:tc>
                  <a:txBody>
                    <a:bodyPr/>
                    <a:lstStyle/>
                    <a:p>
                      <a:pPr>
                        <a:lnSpc>
                          <a:spcPct val="115000"/>
                        </a:lnSpc>
                        <a:spcAft>
                          <a:spcPts val="0"/>
                        </a:spcAft>
                      </a:pPr>
                      <a:r>
                        <a:rPr lang="tr-TR" sz="2000" b="1">
                          <a:effectLst/>
                        </a:rPr>
                        <a:t>DERS ADI</a:t>
                      </a:r>
                      <a:endParaRPr lang="tr-TR" sz="20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b="1" dirty="0">
                          <a:effectLst/>
                        </a:rPr>
                        <a:t>BAŞLAMA SAATİ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b="1">
                          <a:effectLst/>
                        </a:rPr>
                        <a:t>SORU SAYISI</a:t>
                      </a:r>
                      <a:endParaRPr lang="tr-TR" sz="20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b="1" dirty="0">
                          <a:effectLst/>
                        </a:rPr>
                        <a:t>SÜRESİ</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534238">
                <a:tc>
                  <a:txBody>
                    <a:bodyPr/>
                    <a:lstStyle/>
                    <a:p>
                      <a:pPr>
                        <a:lnSpc>
                          <a:spcPct val="115000"/>
                        </a:lnSpc>
                        <a:spcAft>
                          <a:spcPts val="0"/>
                        </a:spcAft>
                      </a:pPr>
                      <a:r>
                        <a:rPr lang="tr-TR" sz="2000">
                          <a:effectLst/>
                        </a:rPr>
                        <a:t>Fen ve Teknoloji</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09.00</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20</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40 DAKİKA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1051559">
                <a:tc>
                  <a:txBody>
                    <a:bodyPr/>
                    <a:lstStyle/>
                    <a:p>
                      <a:pPr>
                        <a:lnSpc>
                          <a:spcPct val="115000"/>
                        </a:lnSpc>
                        <a:spcAft>
                          <a:spcPts val="0"/>
                        </a:spcAft>
                      </a:pPr>
                      <a:r>
                        <a:rPr lang="tr-TR" sz="2000">
                          <a:effectLst/>
                        </a:rPr>
                        <a:t>T.C. İnkılâp Tarihi ve Atatürkçülük</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10.10</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20</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40 DAKİKA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620465">
                <a:tc>
                  <a:txBody>
                    <a:bodyPr/>
                    <a:lstStyle/>
                    <a:p>
                      <a:pPr>
                        <a:lnSpc>
                          <a:spcPct val="115000"/>
                        </a:lnSpc>
                        <a:spcAft>
                          <a:spcPts val="0"/>
                        </a:spcAft>
                      </a:pPr>
                      <a:r>
                        <a:rPr lang="tr-TR" sz="2000">
                          <a:effectLst/>
                        </a:rPr>
                        <a:t>Yabancı Dil</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11.20</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a:effectLst/>
                        </a:rPr>
                        <a:t>20</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tr-TR" sz="2000" dirty="0">
                          <a:effectLst/>
                        </a:rPr>
                        <a:t>40 DAKİKA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bl>
          </a:graphicData>
        </a:graphic>
      </p:graphicFrame>
      <p:sp>
        <p:nvSpPr>
          <p:cNvPr id="8223" name="Metin kutusu 1"/>
          <p:cNvSpPr txBox="1">
            <a:spLocks noChangeArrowheads="1"/>
          </p:cNvSpPr>
          <p:nvPr/>
        </p:nvSpPr>
        <p:spPr bwMode="auto">
          <a:xfrm>
            <a:off x="533400" y="914400"/>
            <a:ext cx="7848600" cy="523875"/>
          </a:xfrm>
          <a:prstGeom prst="rect">
            <a:avLst/>
          </a:prstGeom>
          <a:noFill/>
          <a:ln w="9525">
            <a:noFill/>
            <a:miter lim="800000"/>
            <a:headEnd/>
            <a:tailEnd/>
          </a:ln>
        </p:spPr>
        <p:txBody>
          <a:bodyPr>
            <a:spAutoFit/>
          </a:bodyPr>
          <a:lstStyle/>
          <a:p>
            <a:pPr defTabSz="457200" eaLnBrk="1" hangingPunct="1"/>
            <a:r>
              <a:rPr lang="tr-TR" altLang="tr-TR" sz="2800" b="1">
                <a:solidFill>
                  <a:srgbClr val="800000"/>
                </a:solidFill>
                <a:cs typeface="Times New Roman" pitchFamily="18" charset="0"/>
              </a:rPr>
              <a:t>ORTAK SINAVLAR İKİNCİ GÜN OTURUMU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Resim 1"/>
          <p:cNvPicPr>
            <a:picLocks noChangeAspect="1"/>
          </p:cNvPicPr>
          <p:nvPr/>
        </p:nvPicPr>
        <p:blipFill>
          <a:blip r:embed="rId2" cstate="print"/>
          <a:srcRect/>
          <a:stretch>
            <a:fillRect/>
          </a:stretch>
        </p:blipFill>
        <p:spPr bwMode="auto">
          <a:xfrm>
            <a:off x="2789238" y="1631950"/>
            <a:ext cx="3078162" cy="4352925"/>
          </a:xfrm>
          <a:prstGeom prst="rect">
            <a:avLst/>
          </a:prstGeom>
          <a:noFill/>
          <a:ln w="9525">
            <a:noFill/>
            <a:miter lim="800000"/>
            <a:headEnd/>
            <a:tailEnd/>
          </a:ln>
        </p:spPr>
      </p:pic>
      <p:sp>
        <p:nvSpPr>
          <p:cNvPr id="10" name="Yukarı Bükülü Ok 9"/>
          <p:cNvSpPr/>
          <p:nvPr/>
        </p:nvSpPr>
        <p:spPr>
          <a:xfrm>
            <a:off x="3722688" y="3036888"/>
            <a:ext cx="363537" cy="16875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8" name="Aşağı Ok 7"/>
          <p:cNvSpPr/>
          <p:nvPr/>
        </p:nvSpPr>
        <p:spPr>
          <a:xfrm>
            <a:off x="3268663" y="3024188"/>
            <a:ext cx="323850" cy="17002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11" name="Yukarı Bükülü Ok 10"/>
          <p:cNvSpPr/>
          <p:nvPr/>
        </p:nvSpPr>
        <p:spPr>
          <a:xfrm rot="10800000" flipH="1">
            <a:off x="4217988" y="3063875"/>
            <a:ext cx="341312" cy="16605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12" name="Yukarı Bükülü Ok 11"/>
          <p:cNvSpPr/>
          <p:nvPr/>
        </p:nvSpPr>
        <p:spPr>
          <a:xfrm>
            <a:off x="4719638" y="3036888"/>
            <a:ext cx="363537" cy="16875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45063" name="Metin kutusu 8"/>
          <p:cNvSpPr txBox="1">
            <a:spLocks noChangeArrowheads="1"/>
          </p:cNvSpPr>
          <p:nvPr/>
        </p:nvSpPr>
        <p:spPr bwMode="auto">
          <a:xfrm>
            <a:off x="3313113" y="3024188"/>
            <a:ext cx="146050" cy="368300"/>
          </a:xfrm>
          <a:prstGeom prst="rect">
            <a:avLst/>
          </a:prstGeom>
          <a:noFill/>
          <a:ln w="9525">
            <a:noFill/>
            <a:miter lim="800000"/>
            <a:headEnd/>
            <a:tailEnd/>
          </a:ln>
        </p:spPr>
        <p:txBody>
          <a:bodyPr>
            <a:spAutoFit/>
          </a:bodyPr>
          <a:lstStyle/>
          <a:p>
            <a:pPr eaLnBrk="1" hangingPunct="1"/>
            <a:r>
              <a:rPr lang="tr-TR" altLang="tr-TR">
                <a:solidFill>
                  <a:schemeClr val="bg1"/>
                </a:solidFill>
              </a:rPr>
              <a:t>1</a:t>
            </a:r>
          </a:p>
        </p:txBody>
      </p:sp>
      <p:sp>
        <p:nvSpPr>
          <p:cNvPr id="45064" name="Metin kutusu 12"/>
          <p:cNvSpPr txBox="1">
            <a:spLocks noChangeArrowheads="1"/>
          </p:cNvSpPr>
          <p:nvPr/>
        </p:nvSpPr>
        <p:spPr bwMode="auto">
          <a:xfrm>
            <a:off x="4616450" y="3022600"/>
            <a:ext cx="388938" cy="646113"/>
          </a:xfrm>
          <a:prstGeom prst="rect">
            <a:avLst/>
          </a:prstGeom>
          <a:noFill/>
          <a:ln w="9525">
            <a:noFill/>
            <a:miter lim="800000"/>
            <a:headEnd/>
            <a:tailEnd/>
          </a:ln>
        </p:spPr>
        <p:txBody>
          <a:bodyPr>
            <a:spAutoFit/>
          </a:bodyPr>
          <a:lstStyle/>
          <a:p>
            <a:pPr eaLnBrk="1" hangingPunct="1"/>
            <a:r>
              <a:rPr lang="tr-TR" altLang="tr-TR"/>
              <a:t>20</a:t>
            </a:r>
          </a:p>
        </p:txBody>
      </p:sp>
      <p:sp>
        <p:nvSpPr>
          <p:cNvPr id="45065" name="Unvan 1"/>
          <p:cNvSpPr txBox="1">
            <a:spLocks/>
          </p:cNvSpPr>
          <p:nvPr/>
        </p:nvSpPr>
        <p:spPr bwMode="auto">
          <a:xfrm>
            <a:off x="817563" y="706438"/>
            <a:ext cx="617220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Times New Roman" pitchFamily="18" charset="0"/>
                <a:cs typeface="Times New Roman" pitchFamily="18" charset="0"/>
              </a:rPr>
              <a:t>Sınıf Oturma Planı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Resim 1"/>
          <p:cNvPicPr>
            <a:picLocks noChangeAspect="1"/>
          </p:cNvPicPr>
          <p:nvPr/>
        </p:nvPicPr>
        <p:blipFill>
          <a:blip r:embed="rId2" cstate="print"/>
          <a:srcRect/>
          <a:stretch>
            <a:fillRect/>
          </a:stretch>
        </p:blipFill>
        <p:spPr bwMode="auto">
          <a:xfrm>
            <a:off x="2789238" y="1631950"/>
            <a:ext cx="3078162" cy="4352925"/>
          </a:xfrm>
          <a:prstGeom prst="rect">
            <a:avLst/>
          </a:prstGeom>
          <a:noFill/>
          <a:ln w="9525">
            <a:noFill/>
            <a:miter lim="800000"/>
            <a:headEnd/>
            <a:tailEnd/>
          </a:ln>
        </p:spPr>
      </p:pic>
      <p:sp>
        <p:nvSpPr>
          <p:cNvPr id="5" name="Yukarı Bükülü Ok 4"/>
          <p:cNvSpPr/>
          <p:nvPr/>
        </p:nvSpPr>
        <p:spPr>
          <a:xfrm>
            <a:off x="3722688" y="3036888"/>
            <a:ext cx="363537" cy="25527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6" name="Aşağı Ok 5"/>
          <p:cNvSpPr/>
          <p:nvPr/>
        </p:nvSpPr>
        <p:spPr>
          <a:xfrm>
            <a:off x="3268663" y="3024188"/>
            <a:ext cx="323850" cy="256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7" name="Yukarı Bükülü Ok 6"/>
          <p:cNvSpPr/>
          <p:nvPr/>
        </p:nvSpPr>
        <p:spPr>
          <a:xfrm rot="10800000" flipH="1">
            <a:off x="4217988" y="3063875"/>
            <a:ext cx="354012" cy="21478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46086" name="Metin kutusu 7"/>
          <p:cNvSpPr txBox="1">
            <a:spLocks noChangeArrowheads="1"/>
          </p:cNvSpPr>
          <p:nvPr/>
        </p:nvSpPr>
        <p:spPr bwMode="auto">
          <a:xfrm>
            <a:off x="3313113" y="3024188"/>
            <a:ext cx="146050" cy="368300"/>
          </a:xfrm>
          <a:prstGeom prst="rect">
            <a:avLst/>
          </a:prstGeom>
          <a:noFill/>
          <a:ln w="9525">
            <a:noFill/>
            <a:miter lim="800000"/>
            <a:headEnd/>
            <a:tailEnd/>
          </a:ln>
        </p:spPr>
        <p:txBody>
          <a:bodyPr>
            <a:spAutoFit/>
          </a:bodyPr>
          <a:lstStyle/>
          <a:p>
            <a:pPr eaLnBrk="1" hangingPunct="1"/>
            <a:r>
              <a:rPr lang="tr-TR" altLang="tr-TR">
                <a:solidFill>
                  <a:schemeClr val="bg1"/>
                </a:solidFill>
              </a:rPr>
              <a:t>1</a:t>
            </a:r>
          </a:p>
        </p:txBody>
      </p:sp>
      <p:pic>
        <p:nvPicPr>
          <p:cNvPr id="46087" name="Resim 2"/>
          <p:cNvPicPr>
            <a:picLocks noChangeAspect="1"/>
          </p:cNvPicPr>
          <p:nvPr/>
        </p:nvPicPr>
        <p:blipFill>
          <a:blip r:embed="rId3" cstate="print"/>
          <a:srcRect/>
          <a:stretch>
            <a:fillRect/>
          </a:stretch>
        </p:blipFill>
        <p:spPr bwMode="auto">
          <a:xfrm>
            <a:off x="4114800" y="4916488"/>
            <a:ext cx="428625" cy="376237"/>
          </a:xfrm>
          <a:prstGeom prst="rect">
            <a:avLst/>
          </a:prstGeom>
          <a:noFill/>
          <a:ln w="9525">
            <a:noFill/>
            <a:miter lim="800000"/>
            <a:headEnd/>
            <a:tailEnd/>
          </a:ln>
        </p:spPr>
      </p:pic>
      <p:sp>
        <p:nvSpPr>
          <p:cNvPr id="46088" name="Unvan 1"/>
          <p:cNvSpPr txBox="1">
            <a:spLocks/>
          </p:cNvSpPr>
          <p:nvPr/>
        </p:nvSpPr>
        <p:spPr bwMode="auto">
          <a:xfrm>
            <a:off x="676275" y="811213"/>
            <a:ext cx="617220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Times New Roman" pitchFamily="18" charset="0"/>
                <a:cs typeface="Times New Roman" pitchFamily="18" charset="0"/>
              </a:rPr>
              <a:t>Sınıf Oturma Planı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Resim 1"/>
          <p:cNvPicPr>
            <a:picLocks noChangeAspect="1"/>
          </p:cNvPicPr>
          <p:nvPr/>
        </p:nvPicPr>
        <p:blipFill>
          <a:blip r:embed="rId2" cstate="print"/>
          <a:srcRect/>
          <a:stretch>
            <a:fillRect/>
          </a:stretch>
        </p:blipFill>
        <p:spPr bwMode="auto">
          <a:xfrm>
            <a:off x="2789238" y="1631950"/>
            <a:ext cx="3078162" cy="4352925"/>
          </a:xfrm>
          <a:prstGeom prst="rect">
            <a:avLst/>
          </a:prstGeom>
          <a:noFill/>
          <a:ln w="9525">
            <a:noFill/>
            <a:miter lim="800000"/>
            <a:headEnd/>
            <a:tailEnd/>
          </a:ln>
        </p:spPr>
      </p:pic>
      <p:sp>
        <p:nvSpPr>
          <p:cNvPr id="5" name="Yukarı Bükülü Ok 4"/>
          <p:cNvSpPr/>
          <p:nvPr/>
        </p:nvSpPr>
        <p:spPr>
          <a:xfrm>
            <a:off x="3722688" y="3036888"/>
            <a:ext cx="363537" cy="13684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6" name="Aşağı Ok 5"/>
          <p:cNvSpPr/>
          <p:nvPr/>
        </p:nvSpPr>
        <p:spPr>
          <a:xfrm>
            <a:off x="3268663" y="3024188"/>
            <a:ext cx="323850" cy="13763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7" name="Yukarı Bükülü Ok 6"/>
          <p:cNvSpPr/>
          <p:nvPr/>
        </p:nvSpPr>
        <p:spPr>
          <a:xfrm rot="10800000" flipH="1">
            <a:off x="4217988" y="3063875"/>
            <a:ext cx="354012" cy="13509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8" name="Yukarı Bükülü Ok 7"/>
          <p:cNvSpPr/>
          <p:nvPr/>
        </p:nvSpPr>
        <p:spPr>
          <a:xfrm>
            <a:off x="4719638" y="3036888"/>
            <a:ext cx="363537" cy="13684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9" name="Yukarı Bükülü Ok 8"/>
          <p:cNvSpPr/>
          <p:nvPr/>
        </p:nvSpPr>
        <p:spPr>
          <a:xfrm rot="10800000" flipH="1">
            <a:off x="5243513" y="3063875"/>
            <a:ext cx="354012" cy="13509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prstClr val="white"/>
              </a:solidFill>
            </a:endParaRPr>
          </a:p>
        </p:txBody>
      </p:sp>
      <p:sp>
        <p:nvSpPr>
          <p:cNvPr id="47112" name="Metin kutusu 9"/>
          <p:cNvSpPr txBox="1">
            <a:spLocks noChangeArrowheads="1"/>
          </p:cNvSpPr>
          <p:nvPr/>
        </p:nvSpPr>
        <p:spPr bwMode="auto">
          <a:xfrm>
            <a:off x="3313113" y="3024188"/>
            <a:ext cx="146050" cy="368300"/>
          </a:xfrm>
          <a:prstGeom prst="rect">
            <a:avLst/>
          </a:prstGeom>
          <a:noFill/>
          <a:ln w="9525">
            <a:noFill/>
            <a:miter lim="800000"/>
            <a:headEnd/>
            <a:tailEnd/>
          </a:ln>
        </p:spPr>
        <p:txBody>
          <a:bodyPr>
            <a:spAutoFit/>
          </a:bodyPr>
          <a:lstStyle/>
          <a:p>
            <a:pPr eaLnBrk="1" hangingPunct="1"/>
            <a:r>
              <a:rPr lang="tr-TR" altLang="tr-TR">
                <a:solidFill>
                  <a:schemeClr val="bg1"/>
                </a:solidFill>
              </a:rPr>
              <a:t>1</a:t>
            </a:r>
          </a:p>
        </p:txBody>
      </p:sp>
      <p:pic>
        <p:nvPicPr>
          <p:cNvPr id="47113" name="Resim 2"/>
          <p:cNvPicPr>
            <a:picLocks noChangeAspect="1"/>
          </p:cNvPicPr>
          <p:nvPr/>
        </p:nvPicPr>
        <p:blipFill>
          <a:blip r:embed="rId3" cstate="print"/>
          <a:srcRect/>
          <a:stretch>
            <a:fillRect/>
          </a:stretch>
        </p:blipFill>
        <p:spPr bwMode="auto">
          <a:xfrm>
            <a:off x="5091113" y="4132263"/>
            <a:ext cx="428625" cy="374650"/>
          </a:xfrm>
          <a:prstGeom prst="rect">
            <a:avLst/>
          </a:prstGeom>
          <a:noFill/>
          <a:ln w="9525">
            <a:noFill/>
            <a:miter lim="800000"/>
            <a:headEnd/>
            <a:tailEnd/>
          </a:ln>
        </p:spPr>
      </p:pic>
      <p:sp>
        <p:nvSpPr>
          <p:cNvPr id="47114" name="Unvan 1"/>
          <p:cNvSpPr txBox="1">
            <a:spLocks/>
          </p:cNvSpPr>
          <p:nvPr/>
        </p:nvSpPr>
        <p:spPr bwMode="auto">
          <a:xfrm>
            <a:off x="817563" y="811213"/>
            <a:ext cx="617220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Times New Roman" pitchFamily="18" charset="0"/>
                <a:cs typeface="Times New Roman" pitchFamily="18" charset="0"/>
              </a:rPr>
              <a:t>Sınıf Oturma Planı</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Unvan 1"/>
          <p:cNvSpPr>
            <a:spLocks noGrp="1"/>
          </p:cNvSpPr>
          <p:nvPr>
            <p:ph type="title"/>
          </p:nvPr>
        </p:nvSpPr>
        <p:spPr>
          <a:xfrm>
            <a:off x="685800" y="957263"/>
            <a:ext cx="7740650" cy="857250"/>
          </a:xfrm>
        </p:spPr>
        <p:txBody>
          <a:bodyPr/>
          <a:lstStyle/>
          <a:p>
            <a:r>
              <a:rPr lang="tr-TR" altLang="tr-TR" b="1" smtClean="0">
                <a:latin typeface="Times New Roman" pitchFamily="18" charset="0"/>
                <a:cs typeface="Times New Roman" pitchFamily="18" charset="0"/>
              </a:rPr>
              <a:t>Soru Kitapçığı Türü</a:t>
            </a:r>
          </a:p>
        </p:txBody>
      </p:sp>
      <p:sp>
        <p:nvSpPr>
          <p:cNvPr id="3" name="İçerik Yer Tutucusu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tr-TR" dirty="0" smtClean="0">
                <a:solidFill>
                  <a:srgbClr val="800000"/>
                </a:solidFill>
              </a:rPr>
              <a:t>Soru kitapçıkları HER DERS için A, B, C ve D olmak üzere 4 farklı şekilde basılmıştır. Öğrencilerin kullandıkları kitapçık türünü cevap kağıdı üzerine mutlaka doğru olarak kodlamaları gerekmektedir.</a:t>
            </a:r>
          </a:p>
          <a:p>
            <a:pPr marL="0" indent="0" fontAlgn="auto">
              <a:spcAft>
                <a:spcPts val="0"/>
              </a:spcAft>
              <a:buClr>
                <a:schemeClr val="accent3"/>
              </a:buClr>
              <a:buFontTx/>
              <a:buNone/>
              <a:defRPr/>
            </a:pPr>
            <a:endParaRPr lang="tr-TR" dirty="0" smtClean="0">
              <a:solidFill>
                <a:srgbClr val="800000"/>
              </a:solidFill>
            </a:endParaRPr>
          </a:p>
          <a:p>
            <a:pPr marL="274320" indent="-274320" fontAlgn="auto">
              <a:spcAft>
                <a:spcPts val="0"/>
              </a:spcAft>
              <a:buClr>
                <a:schemeClr val="accent3"/>
              </a:buClr>
              <a:buFont typeface="Wingdings 2"/>
              <a:buChar char=""/>
              <a:defRPr/>
            </a:pPr>
            <a:r>
              <a:rPr lang="tr-TR" dirty="0" smtClean="0">
                <a:solidFill>
                  <a:srgbClr val="800000"/>
                </a:solidFill>
              </a:rPr>
              <a:t>Ayrıca Salon Görevlileri tarafından doldurulan Sınıf </a:t>
            </a:r>
            <a:r>
              <a:rPr lang="tr-TR" dirty="0">
                <a:solidFill>
                  <a:srgbClr val="800000"/>
                </a:solidFill>
              </a:rPr>
              <a:t>O</a:t>
            </a:r>
            <a:r>
              <a:rPr lang="tr-TR" dirty="0" smtClean="0">
                <a:solidFill>
                  <a:srgbClr val="800000"/>
                </a:solidFill>
              </a:rPr>
              <a:t>turma Planı üzerinde de kitapçık türlerinin doğru bir şekilde yazılması gerekmektedir.</a:t>
            </a:r>
            <a:endParaRPr lang="tr-TR" dirty="0">
              <a:solidFill>
                <a:srgbClr val="800000"/>
              </a:solidFill>
            </a:endParaRPr>
          </a:p>
        </p:txBody>
      </p:sp>
      <p:sp>
        <p:nvSpPr>
          <p:cNvPr id="4813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6BD3579-2931-4FD1-B193-12F576BD7423}" type="slidenum">
              <a:rPr lang="tr-TR" altLang="tr-TR">
                <a:solidFill>
                  <a:srgbClr val="898989"/>
                </a:solidFill>
              </a:rPr>
              <a:pPr/>
              <a:t>43</a:t>
            </a:fld>
            <a:endParaRPr lang="tr-TR" altLang="tr-TR">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Resim 1"/>
          <p:cNvPicPr>
            <a:picLocks noChangeAspect="1"/>
          </p:cNvPicPr>
          <p:nvPr/>
        </p:nvPicPr>
        <p:blipFill>
          <a:blip r:embed="rId2" cstate="print"/>
          <a:srcRect/>
          <a:stretch>
            <a:fillRect/>
          </a:stretch>
        </p:blipFill>
        <p:spPr bwMode="auto">
          <a:xfrm>
            <a:off x="36513" y="1647825"/>
            <a:ext cx="2959100" cy="4352925"/>
          </a:xfrm>
          <a:prstGeom prst="rect">
            <a:avLst/>
          </a:prstGeom>
          <a:noFill/>
          <a:ln w="9525">
            <a:noFill/>
            <a:miter lim="800000"/>
            <a:headEnd/>
            <a:tailEnd/>
          </a:ln>
        </p:spPr>
      </p:pic>
      <p:sp>
        <p:nvSpPr>
          <p:cNvPr id="49155" name="Unvan 1"/>
          <p:cNvSpPr>
            <a:spLocks noGrp="1"/>
          </p:cNvSpPr>
          <p:nvPr>
            <p:ph type="title"/>
          </p:nvPr>
        </p:nvSpPr>
        <p:spPr>
          <a:xfrm>
            <a:off x="685800" y="685800"/>
            <a:ext cx="7086600" cy="857250"/>
          </a:xfrm>
        </p:spPr>
        <p:txBody>
          <a:bodyPr/>
          <a:lstStyle/>
          <a:p>
            <a:r>
              <a:rPr lang="tr-TR" altLang="tr-TR" sz="3000" b="1" smtClean="0">
                <a:latin typeface="Times New Roman" pitchFamily="18" charset="0"/>
                <a:cs typeface="Times New Roman" pitchFamily="18" charset="0"/>
              </a:rPr>
              <a:t>Örnek Kitapçık Dağıtımı ve Kodlaması</a:t>
            </a:r>
          </a:p>
        </p:txBody>
      </p:sp>
      <p:graphicFrame>
        <p:nvGraphicFramePr>
          <p:cNvPr id="3" name="Tablo 2"/>
          <p:cNvGraphicFramePr>
            <a:graphicFrameLocks noGrp="1"/>
          </p:cNvGraphicFramePr>
          <p:nvPr/>
        </p:nvGraphicFramePr>
        <p:xfrm>
          <a:off x="301625" y="3144838"/>
          <a:ext cx="2060575" cy="1981200"/>
        </p:xfrm>
        <a:graphic>
          <a:graphicData uri="http://schemas.openxmlformats.org/drawingml/2006/table">
            <a:tbl>
              <a:tblPr firstRow="1" bandRow="1">
                <a:tableStyleId>{5C22544A-7EE6-4342-B048-85BDC9FD1C3A}</a:tableStyleId>
              </a:tblPr>
              <a:tblGrid>
                <a:gridCol w="515144"/>
                <a:gridCol w="515144"/>
                <a:gridCol w="515144"/>
                <a:gridCol w="515144"/>
              </a:tblGrid>
              <a:tr h="396240">
                <a:tc>
                  <a:txBody>
                    <a:bodyPr/>
                    <a:lstStyle/>
                    <a:p>
                      <a:pPr algn="ctr"/>
                      <a:r>
                        <a:rPr lang="tr-TR" sz="1400" b="1" dirty="0" smtClean="0">
                          <a:solidFill>
                            <a:srgbClr val="C00000"/>
                          </a:solidFill>
                        </a:rPr>
                        <a:t>A</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4" marR="68614" marT="34288" marB="34288">
                    <a:noFill/>
                  </a:tcPr>
                </a:tc>
              </a:tr>
              <a:tr h="396240">
                <a:tc>
                  <a:txBody>
                    <a:bodyPr/>
                    <a:lstStyle/>
                    <a:p>
                      <a:pPr algn="ctr"/>
                      <a:r>
                        <a:rPr lang="tr-TR" sz="1400" b="1" dirty="0" smtClean="0">
                          <a:solidFill>
                            <a:srgbClr val="C00000"/>
                          </a:solidFill>
                        </a:rPr>
                        <a:t>C</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A</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4" marR="68614" marT="34288" marB="34288">
                    <a:noFill/>
                  </a:tcPr>
                </a:tc>
              </a:tr>
              <a:tr h="396240">
                <a:tc>
                  <a:txBody>
                    <a:bodyPr/>
                    <a:lstStyle/>
                    <a:p>
                      <a:pPr algn="ctr"/>
                      <a:r>
                        <a:rPr lang="tr-TR" sz="1400" b="1" dirty="0" smtClean="0">
                          <a:solidFill>
                            <a:srgbClr val="C00000"/>
                          </a:solidFill>
                        </a:rPr>
                        <a:t>A</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4" marR="68614" marT="34288" marB="34288">
                    <a:noFill/>
                  </a:tcPr>
                </a:tc>
              </a:tr>
              <a:tr h="396240">
                <a:tc>
                  <a:txBody>
                    <a:bodyPr/>
                    <a:lstStyle/>
                    <a:p>
                      <a:pPr algn="ctr"/>
                      <a:r>
                        <a:rPr lang="tr-TR" sz="1400" b="1" dirty="0" smtClean="0">
                          <a:solidFill>
                            <a:srgbClr val="C00000"/>
                          </a:solidFill>
                        </a:rPr>
                        <a:t>C</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A</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4" marR="68614" marT="34288" marB="34288">
                    <a:noFill/>
                  </a:tcPr>
                </a:tc>
              </a:tr>
              <a:tr h="396240">
                <a:tc>
                  <a:txBody>
                    <a:bodyPr/>
                    <a:lstStyle/>
                    <a:p>
                      <a:pPr algn="ctr"/>
                      <a:r>
                        <a:rPr lang="tr-TR" sz="1400" b="1" dirty="0" smtClean="0">
                          <a:solidFill>
                            <a:srgbClr val="C00000"/>
                          </a:solidFill>
                        </a:rPr>
                        <a:t>A</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4" marR="68614" marT="34288" marB="34288">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4" marR="68614" marT="34288" marB="34288">
                    <a:noFill/>
                  </a:tcPr>
                </a:tc>
              </a:tr>
            </a:tbl>
          </a:graphicData>
        </a:graphic>
      </p:graphicFrame>
      <p:pic>
        <p:nvPicPr>
          <p:cNvPr id="49188" name="Resim 4"/>
          <p:cNvPicPr>
            <a:picLocks noChangeAspect="1"/>
          </p:cNvPicPr>
          <p:nvPr/>
        </p:nvPicPr>
        <p:blipFill>
          <a:blip r:embed="rId3" cstate="print"/>
          <a:srcRect/>
          <a:stretch>
            <a:fillRect/>
          </a:stretch>
        </p:blipFill>
        <p:spPr bwMode="auto">
          <a:xfrm>
            <a:off x="3078163" y="1647825"/>
            <a:ext cx="2968625" cy="4352925"/>
          </a:xfrm>
          <a:prstGeom prst="rect">
            <a:avLst/>
          </a:prstGeom>
          <a:noFill/>
          <a:ln w="9525">
            <a:noFill/>
            <a:miter lim="800000"/>
            <a:headEnd/>
            <a:tailEnd/>
          </a:ln>
        </p:spPr>
      </p:pic>
      <p:graphicFrame>
        <p:nvGraphicFramePr>
          <p:cNvPr id="7" name="Tablo 6"/>
          <p:cNvGraphicFramePr>
            <a:graphicFrameLocks noGrp="1"/>
          </p:cNvGraphicFramePr>
          <p:nvPr/>
        </p:nvGraphicFramePr>
        <p:xfrm>
          <a:off x="3405188" y="3138488"/>
          <a:ext cx="2425700" cy="1584325"/>
        </p:xfrm>
        <a:graphic>
          <a:graphicData uri="http://schemas.openxmlformats.org/drawingml/2006/table">
            <a:tbl>
              <a:tblPr firstRow="1" bandRow="1">
                <a:tableStyleId>{5C22544A-7EE6-4342-B048-85BDC9FD1C3A}</a:tableStyleId>
              </a:tblPr>
              <a:tblGrid>
                <a:gridCol w="485140"/>
                <a:gridCol w="485140"/>
                <a:gridCol w="485140"/>
                <a:gridCol w="485140"/>
                <a:gridCol w="485140"/>
              </a:tblGrid>
              <a:tr h="396081">
                <a:tc>
                  <a:txBody>
                    <a:bodyPr/>
                    <a:lstStyle/>
                    <a:p>
                      <a:pPr algn="ctr"/>
                      <a:r>
                        <a:rPr lang="tr-TR" sz="1400" b="1" dirty="0" smtClean="0">
                          <a:solidFill>
                            <a:srgbClr val="C00000"/>
                          </a:solidFill>
                        </a:rPr>
                        <a:t>A</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A</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A</a:t>
                      </a:r>
                      <a:endParaRPr lang="tr-TR" sz="1400" b="1" dirty="0">
                        <a:solidFill>
                          <a:srgbClr val="C00000"/>
                        </a:solidFill>
                      </a:endParaRPr>
                    </a:p>
                  </a:txBody>
                  <a:tcPr marL="68616" marR="68616" marT="34270" marB="34270">
                    <a:noFill/>
                  </a:tcPr>
                </a:tc>
              </a:tr>
              <a:tr h="396081">
                <a:tc>
                  <a:txBody>
                    <a:bodyPr/>
                    <a:lstStyle/>
                    <a:p>
                      <a:pPr algn="ctr"/>
                      <a:r>
                        <a:rPr lang="tr-TR" sz="1400" b="1" dirty="0" smtClean="0">
                          <a:solidFill>
                            <a:srgbClr val="C00000"/>
                          </a:solidFill>
                        </a:rPr>
                        <a:t>B</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6" marR="68616" marT="34270" marB="34270">
                    <a:noFill/>
                  </a:tcPr>
                </a:tc>
              </a:tr>
              <a:tr h="396081">
                <a:tc>
                  <a:txBody>
                    <a:bodyPr/>
                    <a:lstStyle/>
                    <a:p>
                      <a:pPr algn="ctr"/>
                      <a:r>
                        <a:rPr lang="tr-TR" sz="1400" b="1" dirty="0" smtClean="0">
                          <a:solidFill>
                            <a:srgbClr val="C00000"/>
                          </a:solidFill>
                        </a:rPr>
                        <a:t>C</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A</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A</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C</a:t>
                      </a:r>
                      <a:endParaRPr lang="tr-TR" sz="1400" b="1" dirty="0">
                        <a:solidFill>
                          <a:srgbClr val="C00000"/>
                        </a:solidFill>
                      </a:endParaRPr>
                    </a:p>
                  </a:txBody>
                  <a:tcPr marL="68616" marR="68616" marT="34270" marB="34270">
                    <a:noFill/>
                  </a:tcPr>
                </a:tc>
              </a:tr>
              <a:tr h="396081">
                <a:tc>
                  <a:txBody>
                    <a:bodyPr/>
                    <a:lstStyle/>
                    <a:p>
                      <a:pPr algn="ctr"/>
                      <a:r>
                        <a:rPr lang="tr-TR" sz="1400" b="1" dirty="0" smtClean="0">
                          <a:solidFill>
                            <a:srgbClr val="C00000"/>
                          </a:solidFill>
                        </a:rPr>
                        <a:t>D</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B</a:t>
                      </a:r>
                      <a:endParaRPr lang="tr-TR" sz="1400" b="1" dirty="0">
                        <a:solidFill>
                          <a:srgbClr val="C00000"/>
                        </a:solidFill>
                      </a:endParaRPr>
                    </a:p>
                  </a:txBody>
                  <a:tcPr marL="68616" marR="68616" marT="34270" marB="34270">
                    <a:noFill/>
                  </a:tcPr>
                </a:tc>
                <a:tc>
                  <a:txBody>
                    <a:bodyPr/>
                    <a:lstStyle/>
                    <a:p>
                      <a:pPr algn="ctr"/>
                      <a:r>
                        <a:rPr lang="tr-TR" sz="1400" b="1" dirty="0" smtClean="0">
                          <a:solidFill>
                            <a:srgbClr val="C00000"/>
                          </a:solidFill>
                        </a:rPr>
                        <a:t>D</a:t>
                      </a:r>
                      <a:endParaRPr lang="tr-TR" sz="1400" b="1" dirty="0">
                        <a:solidFill>
                          <a:srgbClr val="C00000"/>
                        </a:solidFill>
                      </a:endParaRPr>
                    </a:p>
                  </a:txBody>
                  <a:tcPr marL="68616" marR="68616" marT="34270" marB="34270">
                    <a:noFill/>
                  </a:tcPr>
                </a:tc>
              </a:tr>
            </a:tbl>
          </a:graphicData>
        </a:graphic>
      </p:graphicFrame>
      <p:pic>
        <p:nvPicPr>
          <p:cNvPr id="49221" name="Resim 7"/>
          <p:cNvPicPr>
            <a:picLocks noChangeAspect="1"/>
          </p:cNvPicPr>
          <p:nvPr/>
        </p:nvPicPr>
        <p:blipFill>
          <a:blip r:embed="rId4" cstate="print"/>
          <a:srcRect/>
          <a:stretch>
            <a:fillRect/>
          </a:stretch>
        </p:blipFill>
        <p:spPr bwMode="auto">
          <a:xfrm>
            <a:off x="6129338" y="1647825"/>
            <a:ext cx="2995612" cy="4352925"/>
          </a:xfrm>
          <a:prstGeom prst="rect">
            <a:avLst/>
          </a:prstGeom>
          <a:noFill/>
          <a:ln w="9525">
            <a:noFill/>
            <a:miter lim="800000"/>
            <a:headEnd/>
            <a:tailEnd/>
          </a:ln>
        </p:spPr>
      </p:pic>
      <p:graphicFrame>
        <p:nvGraphicFramePr>
          <p:cNvPr id="9" name="Tablo 8"/>
          <p:cNvGraphicFramePr>
            <a:graphicFrameLocks noGrp="1"/>
          </p:cNvGraphicFramePr>
          <p:nvPr/>
        </p:nvGraphicFramePr>
        <p:xfrm>
          <a:off x="6435725" y="3154363"/>
          <a:ext cx="1571625" cy="2871787"/>
        </p:xfrm>
        <a:graphic>
          <a:graphicData uri="http://schemas.openxmlformats.org/drawingml/2006/table">
            <a:tbl>
              <a:tblPr firstRow="1" bandRow="1">
                <a:tableStyleId>{5C22544A-7EE6-4342-B048-85BDC9FD1C3A}</a:tableStyleId>
              </a:tblPr>
              <a:tblGrid>
                <a:gridCol w="523875"/>
                <a:gridCol w="523875"/>
                <a:gridCol w="523875"/>
              </a:tblGrid>
              <a:tr h="396195">
                <a:tc>
                  <a:txBody>
                    <a:bodyPr/>
                    <a:lstStyle/>
                    <a:p>
                      <a:pPr algn="ctr"/>
                      <a:r>
                        <a:rPr lang="tr-TR" sz="1400" b="1" dirty="0" smtClean="0">
                          <a:solidFill>
                            <a:srgbClr val="C00000"/>
                          </a:solidFill>
                        </a:rPr>
                        <a:t>A</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C</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A</a:t>
                      </a:r>
                      <a:endParaRPr lang="tr-TR" sz="1400" b="1" dirty="0">
                        <a:solidFill>
                          <a:srgbClr val="C00000"/>
                        </a:solidFill>
                      </a:endParaRPr>
                    </a:p>
                  </a:txBody>
                  <a:tcPr marL="68579" marR="68579" marT="34290" marB="34290">
                    <a:noFill/>
                  </a:tcPr>
                </a:tc>
              </a:tr>
              <a:tr h="396195">
                <a:tc>
                  <a:txBody>
                    <a:bodyPr/>
                    <a:lstStyle/>
                    <a:p>
                      <a:pPr algn="ctr"/>
                      <a:r>
                        <a:rPr lang="tr-TR" sz="1400" b="1" dirty="0" smtClean="0">
                          <a:solidFill>
                            <a:srgbClr val="C00000"/>
                          </a:solidFill>
                        </a:rPr>
                        <a:t>B</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D</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B</a:t>
                      </a:r>
                      <a:endParaRPr lang="tr-TR" sz="1400" b="1" dirty="0">
                        <a:solidFill>
                          <a:srgbClr val="C00000"/>
                        </a:solidFill>
                      </a:endParaRPr>
                    </a:p>
                  </a:txBody>
                  <a:tcPr marL="68579" marR="68579" marT="34290" marB="34290">
                    <a:noFill/>
                  </a:tcPr>
                </a:tc>
              </a:tr>
              <a:tr h="396195">
                <a:tc>
                  <a:txBody>
                    <a:bodyPr/>
                    <a:lstStyle/>
                    <a:p>
                      <a:pPr algn="ctr"/>
                      <a:r>
                        <a:rPr lang="tr-TR" sz="1400" b="1" dirty="0" smtClean="0">
                          <a:solidFill>
                            <a:srgbClr val="C00000"/>
                          </a:solidFill>
                        </a:rPr>
                        <a:t>C</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A</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C</a:t>
                      </a:r>
                      <a:endParaRPr lang="tr-TR" sz="1400" b="1" dirty="0">
                        <a:solidFill>
                          <a:srgbClr val="C00000"/>
                        </a:solidFill>
                      </a:endParaRPr>
                    </a:p>
                  </a:txBody>
                  <a:tcPr marL="68579" marR="68579" marT="34290" marB="34290">
                    <a:noFill/>
                  </a:tcPr>
                </a:tc>
              </a:tr>
              <a:tr h="396195">
                <a:tc>
                  <a:txBody>
                    <a:bodyPr/>
                    <a:lstStyle/>
                    <a:p>
                      <a:pPr algn="ctr"/>
                      <a:r>
                        <a:rPr lang="tr-TR" sz="1400" b="1" dirty="0" smtClean="0">
                          <a:solidFill>
                            <a:srgbClr val="C00000"/>
                          </a:solidFill>
                        </a:rPr>
                        <a:t>D</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B</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D</a:t>
                      </a:r>
                      <a:endParaRPr lang="tr-TR" sz="1400" b="1" dirty="0">
                        <a:solidFill>
                          <a:srgbClr val="C00000"/>
                        </a:solidFill>
                      </a:endParaRPr>
                    </a:p>
                  </a:txBody>
                  <a:tcPr marL="68579" marR="68579" marT="34290" marB="34290">
                    <a:noFill/>
                  </a:tcPr>
                </a:tc>
              </a:tr>
              <a:tr h="396195">
                <a:tc>
                  <a:txBody>
                    <a:bodyPr/>
                    <a:lstStyle/>
                    <a:p>
                      <a:pPr algn="ctr"/>
                      <a:r>
                        <a:rPr lang="tr-TR" sz="1400" b="1" dirty="0" smtClean="0">
                          <a:solidFill>
                            <a:srgbClr val="C00000"/>
                          </a:solidFill>
                        </a:rPr>
                        <a:t>A</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C</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A</a:t>
                      </a:r>
                      <a:endParaRPr lang="tr-TR" sz="1400" b="1" dirty="0">
                        <a:solidFill>
                          <a:srgbClr val="C00000"/>
                        </a:solidFill>
                      </a:endParaRPr>
                    </a:p>
                  </a:txBody>
                  <a:tcPr marL="68579" marR="68579" marT="34290" marB="34290">
                    <a:noFill/>
                  </a:tcPr>
                </a:tc>
              </a:tr>
              <a:tr h="396195">
                <a:tc>
                  <a:txBody>
                    <a:bodyPr/>
                    <a:lstStyle/>
                    <a:p>
                      <a:pPr algn="ctr"/>
                      <a:r>
                        <a:rPr lang="tr-TR" sz="1400" b="1" dirty="0" smtClean="0">
                          <a:solidFill>
                            <a:srgbClr val="C00000"/>
                          </a:solidFill>
                        </a:rPr>
                        <a:t>B</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B</a:t>
                      </a:r>
                      <a:endParaRPr lang="tr-TR" sz="1400" b="1" dirty="0">
                        <a:solidFill>
                          <a:srgbClr val="C00000"/>
                        </a:solidFill>
                      </a:endParaRPr>
                    </a:p>
                  </a:txBody>
                  <a:tcPr marL="68579" marR="68579" marT="34290" marB="34290">
                    <a:noFill/>
                  </a:tcPr>
                </a:tc>
              </a:tr>
              <a:tr h="396195">
                <a:tc>
                  <a:txBody>
                    <a:bodyPr/>
                    <a:lstStyle/>
                    <a:p>
                      <a:pPr algn="ctr"/>
                      <a:r>
                        <a:rPr lang="tr-TR" sz="1400" b="1" dirty="0" smtClean="0">
                          <a:solidFill>
                            <a:srgbClr val="C00000"/>
                          </a:solidFill>
                        </a:rPr>
                        <a:t>D</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C</a:t>
                      </a:r>
                      <a:endParaRPr lang="tr-TR" sz="1400" b="1" dirty="0">
                        <a:solidFill>
                          <a:srgbClr val="C00000"/>
                        </a:solidFill>
                      </a:endParaRPr>
                    </a:p>
                  </a:txBody>
                  <a:tcPr marL="68579" marR="68579" marT="34290" marB="34290">
                    <a:noFill/>
                  </a:tcPr>
                </a:tc>
                <a:tc>
                  <a:txBody>
                    <a:bodyPr/>
                    <a:lstStyle/>
                    <a:p>
                      <a:pPr algn="ctr"/>
                      <a:r>
                        <a:rPr lang="tr-TR" sz="1400" b="1" dirty="0" smtClean="0">
                          <a:solidFill>
                            <a:srgbClr val="C00000"/>
                          </a:solidFill>
                        </a:rPr>
                        <a:t>D</a:t>
                      </a:r>
                      <a:endParaRPr lang="tr-TR" sz="1400" b="1" dirty="0">
                        <a:solidFill>
                          <a:srgbClr val="C00000"/>
                        </a:solidFill>
                      </a:endParaRPr>
                    </a:p>
                  </a:txBody>
                  <a:tcPr marL="68579" marR="68579" marT="34290" marB="34290">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Unvan 1"/>
          <p:cNvSpPr>
            <a:spLocks noGrp="1"/>
          </p:cNvSpPr>
          <p:nvPr>
            <p:ph type="title"/>
          </p:nvPr>
        </p:nvSpPr>
        <p:spPr>
          <a:xfrm>
            <a:off x="693738" y="833438"/>
            <a:ext cx="6172200" cy="857250"/>
          </a:xfrm>
        </p:spPr>
        <p:txBody>
          <a:bodyPr/>
          <a:lstStyle/>
          <a:p>
            <a:r>
              <a:rPr lang="tr-TR" altLang="tr-TR" smtClean="0"/>
              <a:t>Sınıf Yoklama Çizelgesi</a:t>
            </a:r>
          </a:p>
        </p:txBody>
      </p:sp>
      <p:sp>
        <p:nvSpPr>
          <p:cNvPr id="50179"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A2CA188-4042-45FF-ABD8-BBA057BC6900}" type="slidenum">
              <a:rPr lang="tr-TR" altLang="tr-TR">
                <a:solidFill>
                  <a:srgbClr val="898989"/>
                </a:solidFill>
              </a:rPr>
              <a:pPr/>
              <a:t>45</a:t>
            </a:fld>
            <a:endParaRPr lang="tr-TR" altLang="tr-TR">
              <a:solidFill>
                <a:srgbClr val="898989"/>
              </a:solidFill>
            </a:endParaRPr>
          </a:p>
        </p:txBody>
      </p:sp>
      <p:pic>
        <p:nvPicPr>
          <p:cNvPr id="50180" name="Resim 4"/>
          <p:cNvPicPr>
            <a:picLocks noChangeAspect="1"/>
          </p:cNvPicPr>
          <p:nvPr/>
        </p:nvPicPr>
        <p:blipFill>
          <a:blip r:embed="rId2" cstate="print"/>
          <a:srcRect/>
          <a:stretch>
            <a:fillRect/>
          </a:stretch>
        </p:blipFill>
        <p:spPr bwMode="auto">
          <a:xfrm>
            <a:off x="4343400" y="1828800"/>
            <a:ext cx="3473450" cy="4276725"/>
          </a:xfrm>
          <a:prstGeom prst="rect">
            <a:avLst/>
          </a:prstGeom>
          <a:noFill/>
          <a:ln w="9525">
            <a:noFill/>
            <a:miter lim="800000"/>
            <a:headEnd/>
            <a:tailEnd/>
          </a:ln>
        </p:spPr>
      </p:pic>
      <p:sp>
        <p:nvSpPr>
          <p:cNvPr id="7" name="Sağ Ok 6"/>
          <p:cNvSpPr/>
          <p:nvPr/>
        </p:nvSpPr>
        <p:spPr>
          <a:xfrm>
            <a:off x="655638" y="3429000"/>
            <a:ext cx="3535362" cy="20574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Gerektiğinde TUTANAK olarak doldurulacak BÖLÜM: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Unvan 1"/>
          <p:cNvSpPr>
            <a:spLocks noGrp="1"/>
          </p:cNvSpPr>
          <p:nvPr>
            <p:ph type="title"/>
          </p:nvPr>
        </p:nvSpPr>
        <p:spPr>
          <a:xfrm>
            <a:off x="685800" y="798513"/>
            <a:ext cx="6629400" cy="857250"/>
          </a:xfrm>
        </p:spPr>
        <p:txBody>
          <a:bodyPr/>
          <a:lstStyle/>
          <a:p>
            <a:r>
              <a:rPr lang="tr-TR" altLang="tr-TR" smtClean="0"/>
              <a:t>Yedek Cevap Kağıdı</a:t>
            </a:r>
          </a:p>
        </p:txBody>
      </p:sp>
      <p:sp>
        <p:nvSpPr>
          <p:cNvPr id="51203"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21FAD49-0FC6-40C3-8B2B-E5CE8D617D2C}" type="slidenum">
              <a:rPr lang="tr-TR" altLang="tr-TR">
                <a:solidFill>
                  <a:srgbClr val="898989"/>
                </a:solidFill>
              </a:rPr>
              <a:pPr/>
              <a:t>46</a:t>
            </a:fld>
            <a:endParaRPr lang="tr-TR" altLang="tr-TR">
              <a:solidFill>
                <a:srgbClr val="898989"/>
              </a:solidFill>
            </a:endParaRPr>
          </a:p>
        </p:txBody>
      </p:sp>
      <p:pic>
        <p:nvPicPr>
          <p:cNvPr id="51204" name="Resim 4"/>
          <p:cNvPicPr>
            <a:picLocks noChangeAspect="1"/>
          </p:cNvPicPr>
          <p:nvPr/>
        </p:nvPicPr>
        <p:blipFill>
          <a:blip r:embed="rId2" cstate="print"/>
          <a:srcRect/>
          <a:stretch>
            <a:fillRect/>
          </a:stretch>
        </p:blipFill>
        <p:spPr bwMode="auto">
          <a:xfrm>
            <a:off x="4724400" y="1854200"/>
            <a:ext cx="3352800" cy="4251325"/>
          </a:xfrm>
          <a:prstGeom prst="rect">
            <a:avLst/>
          </a:prstGeom>
          <a:noFill/>
          <a:ln w="9525">
            <a:noFill/>
            <a:miter lim="800000"/>
            <a:headEnd/>
            <a:tailEnd/>
          </a:ln>
        </p:spPr>
      </p:pic>
      <p:sp>
        <p:nvSpPr>
          <p:cNvPr id="6" name="Sağ Ok 5"/>
          <p:cNvSpPr/>
          <p:nvPr/>
        </p:nvSpPr>
        <p:spPr>
          <a:xfrm>
            <a:off x="1066800" y="2895600"/>
            <a:ext cx="3429000" cy="17526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sz="1600" b="1" kern="0" dirty="0">
                <a:solidFill>
                  <a:prstClr val="white"/>
                </a:solidFill>
                <a:latin typeface="Arial" panose="020B0604020202020204" pitchFamily="34" charset="0"/>
              </a:rPr>
              <a:t>Bina Sınav Sorumlusu Tarafından Doldurulacak BÖLÜM: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1905000"/>
            <a:ext cx="6934200" cy="3541713"/>
          </a:xfrm>
        </p:spPr>
        <p:txBody>
          <a:bodyPr>
            <a:noAutofit/>
          </a:bodyPr>
          <a:lstStyle/>
          <a:p>
            <a:pPr algn="ctr" fontAlgn="auto">
              <a:spcAft>
                <a:spcPts val="0"/>
              </a:spcAft>
              <a:defRPr/>
            </a:pPr>
            <a:r>
              <a:rPr lang="tr-TR" sz="4950" b="1" dirty="0">
                <a:effectLst>
                  <a:outerShdw blurRad="38100" dist="38100" dir="2700000" algn="tl">
                    <a:srgbClr val="000000">
                      <a:alpha val="43137"/>
                    </a:srgbClr>
                  </a:outerShdw>
                </a:effectLst>
              </a:rPr>
              <a:t>Ortak Sınavlarda</a:t>
            </a:r>
            <a:br>
              <a:rPr lang="tr-TR" sz="4950" b="1" dirty="0">
                <a:effectLst>
                  <a:outerShdw blurRad="38100" dist="38100" dir="2700000" algn="tl">
                    <a:srgbClr val="000000">
                      <a:alpha val="43137"/>
                    </a:srgbClr>
                  </a:outerShdw>
                </a:effectLst>
              </a:rPr>
            </a:br>
            <a:r>
              <a:rPr lang="tr-TR" sz="4950" b="1" dirty="0">
                <a:effectLst>
                  <a:outerShdw blurRad="38100" dist="38100" dir="2700000" algn="tl">
                    <a:srgbClr val="000000">
                      <a:alpha val="43137"/>
                    </a:srgbClr>
                  </a:outerShdw>
                </a:effectLst>
              </a:rPr>
              <a:t>Karşılaşılan</a:t>
            </a:r>
            <a:br>
              <a:rPr lang="tr-TR" sz="4950" b="1" dirty="0">
                <a:effectLst>
                  <a:outerShdw blurRad="38100" dist="38100" dir="2700000" algn="tl">
                    <a:srgbClr val="000000">
                      <a:alpha val="43137"/>
                    </a:srgbClr>
                  </a:outerShdw>
                </a:effectLst>
              </a:rPr>
            </a:br>
            <a:r>
              <a:rPr lang="tr-TR" sz="4950" b="1" dirty="0">
                <a:effectLst>
                  <a:outerShdw blurRad="38100" dist="38100" dir="2700000" algn="tl">
                    <a:srgbClr val="000000">
                      <a:alpha val="43137"/>
                    </a:srgbClr>
                  </a:outerShdw>
                </a:effectLst>
              </a:rPr>
              <a:t>Yanlış Kodlama</a:t>
            </a:r>
            <a:br>
              <a:rPr lang="tr-TR" sz="4950" b="1" dirty="0">
                <a:effectLst>
                  <a:outerShdw blurRad="38100" dist="38100" dir="2700000" algn="tl">
                    <a:srgbClr val="000000">
                      <a:alpha val="43137"/>
                    </a:srgbClr>
                  </a:outerShdw>
                </a:effectLst>
              </a:rPr>
            </a:br>
            <a:r>
              <a:rPr lang="tr-TR" sz="4950" b="1" dirty="0">
                <a:effectLst>
                  <a:outerShdw blurRad="38100" dist="38100" dir="2700000" algn="tl">
                    <a:srgbClr val="000000">
                      <a:alpha val="43137"/>
                    </a:srgbClr>
                  </a:outerShdw>
                </a:effectLst>
              </a:rPr>
              <a:t>Örnekleri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Resim 8"/>
          <p:cNvPicPr>
            <a:picLocks noChangeAspect="1"/>
          </p:cNvPicPr>
          <p:nvPr/>
        </p:nvPicPr>
        <p:blipFill>
          <a:blip r:embed="rId2" cstate="print"/>
          <a:srcRect/>
          <a:stretch>
            <a:fillRect/>
          </a:stretch>
        </p:blipFill>
        <p:spPr bwMode="auto">
          <a:xfrm>
            <a:off x="4267200" y="1858963"/>
            <a:ext cx="3733800" cy="4370387"/>
          </a:xfrm>
          <a:prstGeom prst="rect">
            <a:avLst/>
          </a:prstGeom>
          <a:noFill/>
          <a:ln w="9525">
            <a:noFill/>
            <a:miter lim="800000"/>
            <a:headEnd/>
            <a:tailEnd/>
          </a:ln>
        </p:spPr>
      </p:pic>
      <p:sp>
        <p:nvSpPr>
          <p:cNvPr id="3" name="Sağ Ok 2"/>
          <p:cNvSpPr/>
          <p:nvPr/>
        </p:nvSpPr>
        <p:spPr>
          <a:xfrm>
            <a:off x="1130300" y="3429000"/>
            <a:ext cx="3022600" cy="12319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Silik Kodlama Yapılmış!</a:t>
            </a:r>
          </a:p>
        </p:txBody>
      </p:sp>
      <p:sp>
        <p:nvSpPr>
          <p:cNvPr id="4" name="Sağ Ok 3"/>
          <p:cNvSpPr/>
          <p:nvPr/>
        </p:nvSpPr>
        <p:spPr>
          <a:xfrm>
            <a:off x="1092200" y="1981200"/>
            <a:ext cx="3098800" cy="1163638"/>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T.C. Kimlik Numarası Girilmemiş!</a:t>
            </a:r>
          </a:p>
        </p:txBody>
      </p:sp>
      <p:sp>
        <p:nvSpPr>
          <p:cNvPr id="53253" name="Unvan 1"/>
          <p:cNvSpPr>
            <a:spLocks noGrp="1"/>
          </p:cNvSpPr>
          <p:nvPr>
            <p:ph type="title"/>
          </p:nvPr>
        </p:nvSpPr>
        <p:spPr>
          <a:xfrm>
            <a:off x="838200" y="774700"/>
            <a:ext cx="6064250" cy="857250"/>
          </a:xfrm>
        </p:spPr>
        <p:txBody>
          <a:bodyPr>
            <a:normAutofit fontScale="90000"/>
          </a:bodyPr>
          <a:lstStyle/>
          <a:p>
            <a:pPr fontAlgn="auto">
              <a:spcAft>
                <a:spcPts val="0"/>
              </a:spcAft>
              <a:defRPr/>
            </a:pPr>
            <a:r>
              <a:rPr lang="tr-TR" altLang="tr-TR" b="1" smtClean="0"/>
              <a:t>Yanlış Kodlama Örnekleri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Resim 5"/>
          <p:cNvPicPr>
            <a:picLocks noChangeAspect="1"/>
          </p:cNvPicPr>
          <p:nvPr/>
        </p:nvPicPr>
        <p:blipFill>
          <a:blip r:embed="rId2" cstate="print"/>
          <a:srcRect/>
          <a:stretch>
            <a:fillRect/>
          </a:stretch>
        </p:blipFill>
        <p:spPr bwMode="auto">
          <a:xfrm>
            <a:off x="4191000" y="1905000"/>
            <a:ext cx="3465513" cy="4214813"/>
          </a:xfrm>
          <a:prstGeom prst="rect">
            <a:avLst/>
          </a:prstGeom>
          <a:noFill/>
          <a:ln w="9525">
            <a:noFill/>
            <a:miter lim="800000"/>
            <a:headEnd/>
            <a:tailEnd/>
          </a:ln>
        </p:spPr>
      </p:pic>
      <p:sp>
        <p:nvSpPr>
          <p:cNvPr id="7" name="Sağ Ok 6"/>
          <p:cNvSpPr/>
          <p:nvPr/>
        </p:nvSpPr>
        <p:spPr>
          <a:xfrm>
            <a:off x="733425" y="3524250"/>
            <a:ext cx="3022600" cy="12319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Silik Kodlama Yapılmış!</a:t>
            </a:r>
          </a:p>
        </p:txBody>
      </p:sp>
      <p:sp>
        <p:nvSpPr>
          <p:cNvPr id="8" name="Sağ Ok 7"/>
          <p:cNvSpPr/>
          <p:nvPr/>
        </p:nvSpPr>
        <p:spPr>
          <a:xfrm>
            <a:off x="733425" y="2098675"/>
            <a:ext cx="3098800" cy="116205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T.C. Kimlik Numarası Girilmemiş!</a:t>
            </a:r>
          </a:p>
        </p:txBody>
      </p:sp>
      <p:sp>
        <p:nvSpPr>
          <p:cNvPr id="54277"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3" name="İçerik Yer Tutucusu 2"/>
          <p:cNvSpPr>
            <a:spLocks noGrp="1"/>
          </p:cNvSpPr>
          <p:nvPr>
            <p:ph idx="1"/>
          </p:nvPr>
        </p:nvSpPr>
        <p:spPr>
          <a:xfrm>
            <a:off x="609600" y="1981200"/>
            <a:ext cx="7848600" cy="4191000"/>
          </a:xfrm>
        </p:spPr>
        <p:txBody>
          <a:bodyPr>
            <a:noAutofit/>
          </a:bodyPr>
          <a:lstStyle/>
          <a:p>
            <a:pPr marL="0" indent="0" algn="just" fontAlgn="auto">
              <a:spcAft>
                <a:spcPts val="0"/>
              </a:spcAft>
              <a:buClr>
                <a:schemeClr val="accent3"/>
              </a:buClr>
              <a:buFontTx/>
              <a:buNone/>
              <a:defRPr/>
            </a:pPr>
            <a:r>
              <a:rPr lang="en-US" sz="2800" dirty="0" err="1" smtClean="0"/>
              <a:t>Ortaokulların</a:t>
            </a:r>
            <a:r>
              <a:rPr lang="en-US" sz="2800" dirty="0" smtClean="0"/>
              <a:t> </a:t>
            </a:r>
            <a:r>
              <a:rPr lang="en-US" sz="2800" dirty="0"/>
              <a:t>8’inci sınıflarında </a:t>
            </a:r>
            <a:r>
              <a:rPr lang="en-US" sz="2800" dirty="0">
                <a:solidFill>
                  <a:srgbClr val="FF0000"/>
                </a:solidFill>
              </a:rPr>
              <a:t>Türkçe, </a:t>
            </a:r>
            <a:r>
              <a:rPr lang="en-US" sz="2800" dirty="0" err="1" smtClean="0">
                <a:solidFill>
                  <a:srgbClr val="FF0000"/>
                </a:solidFill>
              </a:rPr>
              <a:t>Matematik</a:t>
            </a:r>
            <a:r>
              <a:rPr lang="en-US" sz="2800" dirty="0" smtClean="0">
                <a:solidFill>
                  <a:srgbClr val="FF0000"/>
                </a:solidFill>
              </a:rPr>
              <a:t>, Fen ve </a:t>
            </a:r>
            <a:r>
              <a:rPr lang="en-US" sz="2800" dirty="0" err="1" smtClean="0">
                <a:solidFill>
                  <a:srgbClr val="FF0000"/>
                </a:solidFill>
              </a:rPr>
              <a:t>Teknoloji</a:t>
            </a:r>
            <a:r>
              <a:rPr lang="en-US" sz="2800" dirty="0" smtClean="0">
                <a:solidFill>
                  <a:srgbClr val="FF0000"/>
                </a:solidFill>
              </a:rPr>
              <a:t>, Din </a:t>
            </a:r>
            <a:r>
              <a:rPr lang="en-US" sz="2800" dirty="0" err="1" smtClean="0">
                <a:solidFill>
                  <a:srgbClr val="FF0000"/>
                </a:solidFill>
              </a:rPr>
              <a:t>Kültürü</a:t>
            </a:r>
            <a:r>
              <a:rPr lang="en-US" sz="2800" dirty="0" smtClean="0">
                <a:solidFill>
                  <a:srgbClr val="FF0000"/>
                </a:solidFill>
              </a:rPr>
              <a:t> Ve </a:t>
            </a:r>
            <a:r>
              <a:rPr lang="en-US" sz="2800" dirty="0" err="1" smtClean="0">
                <a:solidFill>
                  <a:srgbClr val="FF0000"/>
                </a:solidFill>
              </a:rPr>
              <a:t>Ahlak</a:t>
            </a:r>
            <a:r>
              <a:rPr lang="en-US" sz="2800" dirty="0" smtClean="0">
                <a:solidFill>
                  <a:srgbClr val="FF0000"/>
                </a:solidFill>
              </a:rPr>
              <a:t> </a:t>
            </a:r>
            <a:r>
              <a:rPr lang="en-US" sz="2800" dirty="0" err="1" smtClean="0">
                <a:solidFill>
                  <a:srgbClr val="FF0000"/>
                </a:solidFill>
              </a:rPr>
              <a:t>Bilgisi</a:t>
            </a:r>
            <a:r>
              <a:rPr lang="en-US" sz="2800" dirty="0" smtClean="0">
                <a:solidFill>
                  <a:srgbClr val="FF0000"/>
                </a:solidFill>
              </a:rPr>
              <a:t>, </a:t>
            </a:r>
            <a:r>
              <a:rPr lang="en-US" sz="2800" dirty="0">
                <a:solidFill>
                  <a:srgbClr val="FF0000"/>
                </a:solidFill>
              </a:rPr>
              <a:t>T.C. </a:t>
            </a:r>
            <a:r>
              <a:rPr lang="en-US" sz="2800" dirty="0" err="1" smtClean="0">
                <a:solidFill>
                  <a:srgbClr val="FF0000"/>
                </a:solidFill>
              </a:rPr>
              <a:t>Inkilâp</a:t>
            </a:r>
            <a:r>
              <a:rPr lang="en-US" sz="2800" dirty="0" smtClean="0">
                <a:solidFill>
                  <a:srgbClr val="FF0000"/>
                </a:solidFill>
              </a:rPr>
              <a:t> </a:t>
            </a:r>
            <a:r>
              <a:rPr lang="en-US" sz="2800" dirty="0" err="1" smtClean="0">
                <a:solidFill>
                  <a:srgbClr val="FF0000"/>
                </a:solidFill>
              </a:rPr>
              <a:t>Tarihi</a:t>
            </a:r>
            <a:r>
              <a:rPr lang="en-US" sz="2800" dirty="0" smtClean="0">
                <a:solidFill>
                  <a:srgbClr val="FF0000"/>
                </a:solidFill>
              </a:rPr>
              <a:t> Ve </a:t>
            </a:r>
            <a:r>
              <a:rPr lang="en-US" sz="2800" dirty="0" err="1" smtClean="0">
                <a:solidFill>
                  <a:srgbClr val="FF0000"/>
                </a:solidFill>
              </a:rPr>
              <a:t>Atatürkçülük</a:t>
            </a:r>
            <a:r>
              <a:rPr lang="en-US" sz="2800" dirty="0">
                <a:solidFill>
                  <a:srgbClr val="FF0000"/>
                </a:solidFill>
              </a:rPr>
              <a:t>, </a:t>
            </a:r>
            <a:r>
              <a:rPr lang="en-US" sz="2800" dirty="0" err="1" smtClean="0">
                <a:solidFill>
                  <a:srgbClr val="FF0000"/>
                </a:solidFill>
              </a:rPr>
              <a:t>Yabancı</a:t>
            </a:r>
            <a:r>
              <a:rPr lang="en-US" sz="2800" dirty="0" smtClean="0">
                <a:solidFill>
                  <a:srgbClr val="FF0000"/>
                </a:solidFill>
              </a:rPr>
              <a:t> </a:t>
            </a:r>
            <a:r>
              <a:rPr lang="en-US" sz="2800" dirty="0" err="1" smtClean="0">
                <a:solidFill>
                  <a:srgbClr val="FF0000"/>
                </a:solidFill>
              </a:rPr>
              <a:t>Dil</a:t>
            </a:r>
            <a:r>
              <a:rPr lang="en-US" sz="2800" dirty="0" smtClean="0">
                <a:solidFill>
                  <a:srgbClr val="FF0000"/>
                </a:solidFill>
              </a:rPr>
              <a:t> </a:t>
            </a:r>
            <a:r>
              <a:rPr lang="en-US" sz="2800" dirty="0" err="1" smtClean="0"/>
              <a:t>dersleri</a:t>
            </a:r>
            <a:r>
              <a:rPr lang="en-US" sz="2800" dirty="0" smtClean="0"/>
              <a:t> </a:t>
            </a:r>
            <a:r>
              <a:rPr lang="en-US" sz="2800" dirty="0"/>
              <a:t>için dönemsel olarak yapılan sınavlardan, iki yazılısı olan derslerden birincisi, üç yazılısı olan derslerden ikincisi olmak üzere, Ölçme, Değerlendirme </a:t>
            </a:r>
            <a:r>
              <a:rPr lang="tr-TR" sz="2800" dirty="0" smtClean="0"/>
              <a:t> </a:t>
            </a:r>
            <a:r>
              <a:rPr lang="en-US" sz="2800" dirty="0" smtClean="0"/>
              <a:t>ve </a:t>
            </a:r>
            <a:r>
              <a:rPr lang="tr-TR" sz="2800" dirty="0" smtClean="0"/>
              <a:t> </a:t>
            </a:r>
            <a:r>
              <a:rPr lang="en-US" sz="2800" dirty="0" smtClean="0"/>
              <a:t>Sınav </a:t>
            </a:r>
            <a:r>
              <a:rPr lang="en-US" sz="2800" dirty="0"/>
              <a:t>Hizmetleri Genel Müdürlüğünce her dönem </a:t>
            </a:r>
            <a:r>
              <a:rPr lang="en-US" sz="2800" dirty="0" err="1"/>
              <a:t>ortak</a:t>
            </a:r>
            <a:r>
              <a:rPr lang="en-US" sz="2800" dirty="0"/>
              <a:t> </a:t>
            </a:r>
            <a:r>
              <a:rPr lang="en-US" sz="2800" dirty="0" err="1" smtClean="0"/>
              <a:t>sınavlar</a:t>
            </a:r>
            <a:r>
              <a:rPr lang="tr-TR" sz="2800" dirty="0" smtClean="0"/>
              <a:t> </a:t>
            </a:r>
            <a:r>
              <a:rPr lang="en-US" sz="2800" dirty="0" err="1" smtClean="0"/>
              <a:t>yapılacaktır</a:t>
            </a:r>
            <a:r>
              <a:rPr lang="tr-TR" sz="2800" dirty="0" smtClean="0"/>
              <a:t>.</a:t>
            </a:r>
            <a:endParaRPr lang="tr-TR" sz="2400" dirty="0" smtClean="0"/>
          </a:p>
          <a:p>
            <a:pPr marL="274320" indent="-274320" fontAlgn="auto">
              <a:spcAft>
                <a:spcPts val="0"/>
              </a:spcAft>
              <a:buClr>
                <a:schemeClr val="accent3"/>
              </a:buClr>
              <a:buFont typeface="Wingdings 2"/>
              <a:buChar char=""/>
              <a:defRPr/>
            </a:pPr>
            <a:endParaRPr lang="tr-TR" sz="2400" dirty="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2"/>
          <p:cNvSpPr/>
          <p:nvPr/>
        </p:nvSpPr>
        <p:spPr>
          <a:xfrm>
            <a:off x="1439863" y="2133600"/>
            <a:ext cx="2892425" cy="1158875"/>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T.C. Kimlik Kodlama Hatası!</a:t>
            </a:r>
          </a:p>
        </p:txBody>
      </p:sp>
      <p:pic>
        <p:nvPicPr>
          <p:cNvPr id="55299" name="Resim 4"/>
          <p:cNvPicPr>
            <a:picLocks noChangeAspect="1"/>
          </p:cNvPicPr>
          <p:nvPr/>
        </p:nvPicPr>
        <p:blipFill>
          <a:blip r:embed="rId2" cstate="print"/>
          <a:srcRect/>
          <a:stretch>
            <a:fillRect/>
          </a:stretch>
        </p:blipFill>
        <p:spPr bwMode="auto">
          <a:xfrm>
            <a:off x="4595813" y="1962150"/>
            <a:ext cx="2936875" cy="4152900"/>
          </a:xfrm>
          <a:prstGeom prst="rect">
            <a:avLst/>
          </a:prstGeom>
          <a:noFill/>
          <a:ln w="9525">
            <a:noFill/>
            <a:miter lim="800000"/>
            <a:headEnd/>
            <a:tailEnd/>
          </a:ln>
        </p:spPr>
      </p:pic>
      <p:sp>
        <p:nvSpPr>
          <p:cNvPr id="55300"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Resim 5"/>
          <p:cNvPicPr>
            <a:picLocks noChangeAspect="1"/>
          </p:cNvPicPr>
          <p:nvPr/>
        </p:nvPicPr>
        <p:blipFill>
          <a:blip r:embed="rId2" cstate="print"/>
          <a:srcRect/>
          <a:stretch>
            <a:fillRect/>
          </a:stretch>
        </p:blipFill>
        <p:spPr bwMode="auto">
          <a:xfrm>
            <a:off x="4500563" y="1952625"/>
            <a:ext cx="3033712" cy="4289425"/>
          </a:xfrm>
          <a:prstGeom prst="rect">
            <a:avLst/>
          </a:prstGeom>
          <a:noFill/>
          <a:ln w="9525">
            <a:noFill/>
            <a:miter lim="800000"/>
            <a:headEnd/>
            <a:tailEnd/>
          </a:ln>
        </p:spPr>
      </p:pic>
      <p:sp>
        <p:nvSpPr>
          <p:cNvPr id="3" name="Sağ Ok 2"/>
          <p:cNvSpPr/>
          <p:nvPr/>
        </p:nvSpPr>
        <p:spPr>
          <a:xfrm>
            <a:off x="1273175" y="3686175"/>
            <a:ext cx="3038475" cy="15541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tr-TR" sz="1400" b="1" dirty="0">
                <a:solidFill>
                  <a:prstClr val="white"/>
                </a:solidFill>
              </a:rPr>
              <a:t>Kısmi Kodlama Yapılmış, diğerlerinde ise sadece işaret konulmuş!</a:t>
            </a:r>
          </a:p>
        </p:txBody>
      </p:sp>
      <p:sp>
        <p:nvSpPr>
          <p:cNvPr id="4" name="Sağ Ok 3"/>
          <p:cNvSpPr/>
          <p:nvPr/>
        </p:nvSpPr>
        <p:spPr>
          <a:xfrm>
            <a:off x="1135063" y="2192338"/>
            <a:ext cx="2987675" cy="1143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tr-TR" b="1" dirty="0">
                <a:solidFill>
                  <a:prstClr val="white"/>
                </a:solidFill>
              </a:rPr>
              <a:t>T.C. Kimlik Numarası Girilmemiş!</a:t>
            </a:r>
          </a:p>
        </p:txBody>
      </p:sp>
      <p:sp>
        <p:nvSpPr>
          <p:cNvPr id="56325"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Resim 5"/>
          <p:cNvPicPr>
            <a:picLocks noChangeAspect="1"/>
          </p:cNvPicPr>
          <p:nvPr/>
        </p:nvPicPr>
        <p:blipFill>
          <a:blip r:embed="rId2" cstate="print"/>
          <a:srcRect/>
          <a:stretch>
            <a:fillRect/>
          </a:stretch>
        </p:blipFill>
        <p:spPr bwMode="auto">
          <a:xfrm>
            <a:off x="4443413" y="1962150"/>
            <a:ext cx="3328987" cy="4198938"/>
          </a:xfrm>
          <a:prstGeom prst="rect">
            <a:avLst/>
          </a:prstGeom>
          <a:noFill/>
          <a:ln w="9525">
            <a:noFill/>
            <a:miter lim="800000"/>
            <a:headEnd/>
            <a:tailEnd/>
          </a:ln>
        </p:spPr>
      </p:pic>
      <p:sp>
        <p:nvSpPr>
          <p:cNvPr id="3" name="Sağ Ok 2"/>
          <p:cNvSpPr/>
          <p:nvPr/>
        </p:nvSpPr>
        <p:spPr>
          <a:xfrm>
            <a:off x="1352550" y="3756025"/>
            <a:ext cx="2890838" cy="1014413"/>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Silik Kodlama Yapılmış!</a:t>
            </a:r>
          </a:p>
        </p:txBody>
      </p:sp>
      <p:sp>
        <p:nvSpPr>
          <p:cNvPr id="4" name="Sağ Ok 3"/>
          <p:cNvSpPr/>
          <p:nvPr/>
        </p:nvSpPr>
        <p:spPr>
          <a:xfrm>
            <a:off x="1371600" y="2122488"/>
            <a:ext cx="2944813" cy="1144587"/>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T.C. Kimlik Numarası Girilmemiş!</a:t>
            </a:r>
          </a:p>
        </p:txBody>
      </p:sp>
      <p:sp>
        <p:nvSpPr>
          <p:cNvPr id="57349"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Resim 5"/>
          <p:cNvPicPr>
            <a:picLocks noChangeAspect="1"/>
          </p:cNvPicPr>
          <p:nvPr/>
        </p:nvPicPr>
        <p:blipFill>
          <a:blip r:embed="rId2" cstate="print"/>
          <a:srcRect/>
          <a:stretch>
            <a:fillRect/>
          </a:stretch>
        </p:blipFill>
        <p:spPr bwMode="auto">
          <a:xfrm>
            <a:off x="4471988" y="1943100"/>
            <a:ext cx="2968625" cy="4198938"/>
          </a:xfrm>
          <a:prstGeom prst="rect">
            <a:avLst/>
          </a:prstGeom>
          <a:noFill/>
          <a:ln w="9525">
            <a:noFill/>
            <a:miter lim="800000"/>
            <a:headEnd/>
            <a:tailEnd/>
          </a:ln>
        </p:spPr>
      </p:pic>
      <p:sp>
        <p:nvSpPr>
          <p:cNvPr id="3" name="Sağ Ok 2"/>
          <p:cNvSpPr/>
          <p:nvPr/>
        </p:nvSpPr>
        <p:spPr>
          <a:xfrm>
            <a:off x="1219200" y="3913188"/>
            <a:ext cx="3014663" cy="9271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Silik Kodlama Yapılmış!</a:t>
            </a:r>
          </a:p>
        </p:txBody>
      </p:sp>
      <p:sp>
        <p:nvSpPr>
          <p:cNvPr id="4" name="Sağ Ok 3"/>
          <p:cNvSpPr/>
          <p:nvPr/>
        </p:nvSpPr>
        <p:spPr>
          <a:xfrm>
            <a:off x="1219200" y="2286000"/>
            <a:ext cx="3014663" cy="973138"/>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Silik Kodlama Yapılmış!</a:t>
            </a:r>
          </a:p>
        </p:txBody>
      </p:sp>
      <p:sp>
        <p:nvSpPr>
          <p:cNvPr id="58373"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Resim 4"/>
          <p:cNvPicPr>
            <a:picLocks noChangeAspect="1"/>
          </p:cNvPicPr>
          <p:nvPr/>
        </p:nvPicPr>
        <p:blipFill>
          <a:blip r:embed="rId2" cstate="print"/>
          <a:srcRect/>
          <a:stretch>
            <a:fillRect/>
          </a:stretch>
        </p:blipFill>
        <p:spPr bwMode="auto">
          <a:xfrm>
            <a:off x="4267200" y="1962150"/>
            <a:ext cx="3048000" cy="4310063"/>
          </a:xfrm>
          <a:prstGeom prst="rect">
            <a:avLst/>
          </a:prstGeom>
          <a:noFill/>
          <a:ln w="9525">
            <a:noFill/>
            <a:miter lim="800000"/>
            <a:headEnd/>
            <a:tailEnd/>
          </a:ln>
        </p:spPr>
      </p:pic>
      <p:sp>
        <p:nvSpPr>
          <p:cNvPr id="3" name="Sağ Ok 2"/>
          <p:cNvSpPr/>
          <p:nvPr/>
        </p:nvSpPr>
        <p:spPr>
          <a:xfrm>
            <a:off x="914400" y="2971800"/>
            <a:ext cx="3124200" cy="167640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Yedek Cevap Kağıdına Ad Soyad Bilgisi Girilmemiş!</a:t>
            </a:r>
          </a:p>
        </p:txBody>
      </p:sp>
      <p:sp>
        <p:nvSpPr>
          <p:cNvPr id="59396"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Resim 4"/>
          <p:cNvPicPr>
            <a:picLocks noChangeAspect="1"/>
          </p:cNvPicPr>
          <p:nvPr/>
        </p:nvPicPr>
        <p:blipFill>
          <a:blip r:embed="rId2" cstate="print"/>
          <a:srcRect/>
          <a:stretch>
            <a:fillRect/>
          </a:stretch>
        </p:blipFill>
        <p:spPr bwMode="auto">
          <a:xfrm>
            <a:off x="4510088" y="1971675"/>
            <a:ext cx="3414712" cy="4316413"/>
          </a:xfrm>
          <a:prstGeom prst="rect">
            <a:avLst/>
          </a:prstGeom>
          <a:noFill/>
          <a:ln w="9525">
            <a:noFill/>
            <a:miter lim="800000"/>
            <a:headEnd/>
            <a:tailEnd/>
          </a:ln>
        </p:spPr>
      </p:pic>
      <p:sp>
        <p:nvSpPr>
          <p:cNvPr id="3" name="Sağ Ok 2"/>
          <p:cNvSpPr/>
          <p:nvPr/>
        </p:nvSpPr>
        <p:spPr>
          <a:xfrm>
            <a:off x="1600200" y="3598863"/>
            <a:ext cx="2667000" cy="1060450"/>
          </a:xfrm>
          <a:prstGeom prst="righ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Silik Kodlama Yapılmış!</a:t>
            </a:r>
          </a:p>
        </p:txBody>
      </p:sp>
      <p:sp>
        <p:nvSpPr>
          <p:cNvPr id="60420"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Resim 4"/>
          <p:cNvPicPr>
            <a:picLocks noChangeAspect="1"/>
          </p:cNvPicPr>
          <p:nvPr/>
        </p:nvPicPr>
        <p:blipFill>
          <a:blip r:embed="rId2" cstate="print"/>
          <a:srcRect/>
          <a:stretch>
            <a:fillRect/>
          </a:stretch>
        </p:blipFill>
        <p:spPr bwMode="auto">
          <a:xfrm>
            <a:off x="1371600" y="1905000"/>
            <a:ext cx="3581400" cy="4337050"/>
          </a:xfrm>
          <a:prstGeom prst="rect">
            <a:avLst/>
          </a:prstGeom>
          <a:noFill/>
          <a:ln w="9525">
            <a:noFill/>
            <a:miter lim="800000"/>
            <a:headEnd/>
            <a:tailEnd/>
          </a:ln>
        </p:spPr>
      </p:pic>
      <p:sp>
        <p:nvSpPr>
          <p:cNvPr id="3" name="Sol Ok 2"/>
          <p:cNvSpPr/>
          <p:nvPr/>
        </p:nvSpPr>
        <p:spPr>
          <a:xfrm>
            <a:off x="5334000" y="3124200"/>
            <a:ext cx="2533650" cy="949325"/>
          </a:xfrm>
          <a:prstGeom prst="leftArrow">
            <a:avLst/>
          </a:prstGeom>
          <a:solidFill>
            <a:srgbClr val="8064A2"/>
          </a:solidFill>
          <a:ln w="25400" cap="flat" cmpd="sng" algn="ctr">
            <a:solidFill>
              <a:srgbClr val="8064A2">
                <a:shade val="50000"/>
              </a:srgbClr>
            </a:solidFill>
            <a:prstDash val="solid"/>
          </a:ln>
          <a:effectLst/>
        </p:spPr>
        <p:txBody>
          <a:bodyPr anchor="ctr"/>
          <a:lstStyle/>
          <a:p>
            <a:pPr algn="ctr" eaLnBrk="1" hangingPunct="1">
              <a:defRPr/>
            </a:pPr>
            <a:r>
              <a:rPr lang="tr-TR" b="1" kern="0" dirty="0">
                <a:solidFill>
                  <a:prstClr val="white"/>
                </a:solidFill>
                <a:latin typeface="Arial" panose="020B0604020202020204" pitchFamily="34" charset="0"/>
              </a:rPr>
              <a:t>Kitapçık Türü Girilmemiş!</a:t>
            </a:r>
          </a:p>
        </p:txBody>
      </p:sp>
      <p:sp>
        <p:nvSpPr>
          <p:cNvPr id="61444" name="Unvan 1"/>
          <p:cNvSpPr>
            <a:spLocks noGrp="1"/>
          </p:cNvSpPr>
          <p:nvPr>
            <p:ph type="title"/>
          </p:nvPr>
        </p:nvSpPr>
        <p:spPr/>
        <p:txBody>
          <a:bodyPr/>
          <a:lstStyle/>
          <a:p>
            <a:r>
              <a:rPr lang="tr-TR" altLang="tr-TR" b="1" smtClean="0"/>
              <a:t>Yanlış Kodlama Örnekleri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Resim 5"/>
          <p:cNvPicPr>
            <a:picLocks noChangeAspect="1"/>
          </p:cNvPicPr>
          <p:nvPr/>
        </p:nvPicPr>
        <p:blipFill>
          <a:blip r:embed="rId2" cstate="print"/>
          <a:srcRect/>
          <a:stretch>
            <a:fillRect/>
          </a:stretch>
        </p:blipFill>
        <p:spPr bwMode="auto">
          <a:xfrm>
            <a:off x="685800" y="2133600"/>
            <a:ext cx="2619375" cy="3705225"/>
          </a:xfrm>
          <a:prstGeom prst="rect">
            <a:avLst/>
          </a:prstGeom>
          <a:noFill/>
          <a:ln w="9525">
            <a:noFill/>
            <a:miter lim="800000"/>
            <a:headEnd/>
            <a:tailEnd/>
          </a:ln>
        </p:spPr>
      </p:pic>
      <p:pic>
        <p:nvPicPr>
          <p:cNvPr id="62467" name="Resim 6"/>
          <p:cNvPicPr>
            <a:picLocks noChangeAspect="1"/>
          </p:cNvPicPr>
          <p:nvPr/>
        </p:nvPicPr>
        <p:blipFill>
          <a:blip r:embed="rId3" cstate="print"/>
          <a:srcRect/>
          <a:stretch>
            <a:fillRect/>
          </a:stretch>
        </p:blipFill>
        <p:spPr bwMode="auto">
          <a:xfrm>
            <a:off x="3305175" y="2133600"/>
            <a:ext cx="2619375" cy="3705225"/>
          </a:xfrm>
          <a:prstGeom prst="rect">
            <a:avLst/>
          </a:prstGeom>
          <a:noFill/>
          <a:ln w="9525">
            <a:noFill/>
            <a:miter lim="800000"/>
            <a:headEnd/>
            <a:tailEnd/>
          </a:ln>
        </p:spPr>
      </p:pic>
      <p:pic>
        <p:nvPicPr>
          <p:cNvPr id="62468" name="Resim 8"/>
          <p:cNvPicPr>
            <a:picLocks noChangeAspect="1"/>
          </p:cNvPicPr>
          <p:nvPr/>
        </p:nvPicPr>
        <p:blipFill>
          <a:blip r:embed="rId4" cstate="print"/>
          <a:srcRect/>
          <a:stretch>
            <a:fillRect/>
          </a:stretch>
        </p:blipFill>
        <p:spPr bwMode="auto">
          <a:xfrm>
            <a:off x="5924550" y="2133600"/>
            <a:ext cx="2620963" cy="3705225"/>
          </a:xfrm>
          <a:prstGeom prst="rect">
            <a:avLst/>
          </a:prstGeom>
          <a:noFill/>
          <a:ln w="9525">
            <a:noFill/>
            <a:miter lim="800000"/>
            <a:headEnd/>
            <a:tailEnd/>
          </a:ln>
        </p:spPr>
      </p:pic>
      <p:sp>
        <p:nvSpPr>
          <p:cNvPr id="8" name="Sağ Ok Belirtme Çizgisi 7"/>
          <p:cNvSpPr/>
          <p:nvPr/>
        </p:nvSpPr>
        <p:spPr>
          <a:xfrm>
            <a:off x="1458913" y="3581400"/>
            <a:ext cx="2055812" cy="1314450"/>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kern="0" dirty="0">
                <a:solidFill>
                  <a:prstClr val="white"/>
                </a:solidFill>
              </a:rPr>
              <a:t>Mürekkepli Kalem ile </a:t>
            </a:r>
            <a:r>
              <a:rPr lang="tr-TR" sz="1600" kern="0" dirty="0">
                <a:solidFill>
                  <a:prstClr val="white"/>
                </a:solidFill>
              </a:rPr>
              <a:t>Kod</a:t>
            </a:r>
            <a:r>
              <a:rPr lang="tr-TR" sz="1600" b="1" kern="0" dirty="0">
                <a:solidFill>
                  <a:prstClr val="white"/>
                </a:solidFill>
              </a:rPr>
              <a:t>lama !</a:t>
            </a:r>
          </a:p>
        </p:txBody>
      </p:sp>
      <p:sp>
        <p:nvSpPr>
          <p:cNvPr id="62470" name="Unvan 1"/>
          <p:cNvSpPr txBox="1">
            <a:spLocks/>
          </p:cNvSpPr>
          <p:nvPr/>
        </p:nvSpPr>
        <p:spPr bwMode="auto">
          <a:xfrm>
            <a:off x="762000" y="763588"/>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extLst>
          </a:blip>
          <a:stretch>
            <a:fillRect/>
          </a:stretch>
        </p:blipFill>
        <p:spPr>
          <a:xfrm>
            <a:off x="2133600" y="2133600"/>
            <a:ext cx="2941476" cy="3962400"/>
          </a:xfrm>
          <a:prstGeom prst="rect">
            <a:avLst/>
          </a:prstGeom>
          <a:ln w="228600" cap="sq" cmpd="thickThin">
            <a:solidFill>
              <a:srgbClr val="000000"/>
            </a:solidFill>
            <a:prstDash val="solid"/>
            <a:miter lim="800000"/>
          </a:ln>
          <a:effectLst>
            <a:innerShdw blurRad="76200">
              <a:srgbClr val="000000"/>
            </a:innerShdw>
          </a:effectLst>
        </p:spPr>
      </p:pic>
      <p:pic>
        <p:nvPicPr>
          <p:cNvPr id="3" name="Resim 2"/>
          <p:cNvPicPr>
            <a:picLocks noChangeAspect="1"/>
          </p:cNvPicPr>
          <p:nvPr/>
        </p:nvPicPr>
        <p:blipFill>
          <a:blip r:embed="rId3" cstate="print">
            <a:extLst>
              <a:ext uri="{28A0092B-C50C-407E-A947-70E740481C1C}"/>
            </a:extLst>
          </a:blip>
          <a:stretch>
            <a:fillRect/>
          </a:stretch>
        </p:blipFill>
        <p:spPr>
          <a:xfrm>
            <a:off x="5562600" y="2133600"/>
            <a:ext cx="2667000" cy="3886200"/>
          </a:xfrm>
          <a:prstGeom prst="rect">
            <a:avLst/>
          </a:prstGeom>
          <a:ln w="228600" cap="sq" cmpd="thickThin">
            <a:solidFill>
              <a:srgbClr val="000000"/>
            </a:solidFill>
            <a:prstDash val="solid"/>
            <a:miter lim="800000"/>
          </a:ln>
          <a:effectLst>
            <a:innerShdw blurRad="76200">
              <a:srgbClr val="000000"/>
            </a:innerShdw>
          </a:effectLst>
        </p:spPr>
      </p:pic>
      <p:sp>
        <p:nvSpPr>
          <p:cNvPr id="5" name="Sağ Ok Belirtme Çizgisi 4"/>
          <p:cNvSpPr/>
          <p:nvPr/>
        </p:nvSpPr>
        <p:spPr>
          <a:xfrm>
            <a:off x="2057400" y="2971800"/>
            <a:ext cx="1981200" cy="2106613"/>
          </a:xfrm>
          <a:prstGeom prst="righ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400" b="1" dirty="0"/>
              <a:t>Kitapçık Türü Girilmemiş !</a:t>
            </a:r>
          </a:p>
        </p:txBody>
      </p:sp>
      <p:sp>
        <p:nvSpPr>
          <p:cNvPr id="63493" name="Unvan 1"/>
          <p:cNvSpPr txBox="1">
            <a:spLocks/>
          </p:cNvSpPr>
          <p:nvPr/>
        </p:nvSpPr>
        <p:spPr bwMode="auto">
          <a:xfrm>
            <a:off x="838200" y="774700"/>
            <a:ext cx="6064250" cy="857250"/>
          </a:xfrm>
          <a:prstGeom prst="rect">
            <a:avLst/>
          </a:prstGeom>
          <a:noFill/>
          <a:ln w="9525">
            <a:noFill/>
            <a:miter lim="800000"/>
            <a:headEnd/>
            <a:tailEnd/>
          </a:ln>
        </p:spPr>
        <p:txBody>
          <a:bodyPr anchor="ctr"/>
          <a:lstStyle/>
          <a:p>
            <a:pPr eaLnBrk="1" hangingPunct="1"/>
            <a:r>
              <a:rPr lang="tr-TR" altLang="tr-TR" sz="4000" b="1">
                <a:solidFill>
                  <a:srgbClr val="800000"/>
                </a:solidFill>
                <a:latin typeface="Arial Narrow" pitchFamily="34" charset="0"/>
              </a:rPr>
              <a:t>Yanlış Kodlama Örnekleri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etin kutusu 5"/>
          <p:cNvSpPr txBox="1">
            <a:spLocks noChangeArrowheads="1"/>
          </p:cNvSpPr>
          <p:nvPr/>
        </p:nvSpPr>
        <p:spPr bwMode="auto">
          <a:xfrm>
            <a:off x="1371600" y="3048000"/>
            <a:ext cx="6858000" cy="1108075"/>
          </a:xfrm>
          <a:prstGeom prst="rect">
            <a:avLst/>
          </a:prstGeom>
          <a:noFill/>
          <a:ln w="9525">
            <a:noFill/>
            <a:miter lim="800000"/>
            <a:headEnd/>
            <a:tailEnd/>
          </a:ln>
        </p:spPr>
        <p:txBody>
          <a:bodyPr>
            <a:spAutoFit/>
          </a:bodyPr>
          <a:lstStyle/>
          <a:p>
            <a:r>
              <a:rPr lang="tr-TR" altLang="tr-TR" sz="6600"/>
              <a:t>TEŞEKKÜRLER</a:t>
            </a:r>
          </a:p>
        </p:txBody>
      </p:sp>
      <p:sp>
        <p:nvSpPr>
          <p:cNvPr id="64515" name="2 Metin kutusu"/>
          <p:cNvSpPr txBox="1">
            <a:spLocks noChangeArrowheads="1"/>
          </p:cNvSpPr>
          <p:nvPr/>
        </p:nvSpPr>
        <p:spPr bwMode="auto">
          <a:xfrm>
            <a:off x="2362200" y="4572000"/>
            <a:ext cx="4224338" cy="1323975"/>
          </a:xfrm>
          <a:prstGeom prst="rect">
            <a:avLst/>
          </a:prstGeom>
          <a:noFill/>
          <a:ln w="9525">
            <a:noFill/>
            <a:miter lim="800000"/>
            <a:headEnd/>
            <a:tailEnd/>
          </a:ln>
        </p:spPr>
        <p:txBody>
          <a:bodyPr wrap="none">
            <a:spAutoFit/>
          </a:bodyPr>
          <a:lstStyle/>
          <a:p>
            <a:pPr algn="ctr"/>
            <a:r>
              <a:rPr lang="tr-TR" sz="2000" b="1">
                <a:solidFill>
                  <a:schemeClr val="accent1"/>
                </a:solidFill>
              </a:rPr>
              <a:t>Gaziantep Milli Eğitim Müdürlüğü</a:t>
            </a:r>
          </a:p>
          <a:p>
            <a:pPr algn="ctr"/>
            <a:r>
              <a:rPr lang="tr-TR" sz="2000" b="1">
                <a:solidFill>
                  <a:schemeClr val="accent1"/>
                </a:solidFill>
              </a:rPr>
              <a:t>İl Mebbis Yöneticileri </a:t>
            </a:r>
          </a:p>
          <a:p>
            <a:pPr algn="ctr"/>
            <a:endParaRPr lang="tr-TR" sz="2000" b="1">
              <a:solidFill>
                <a:schemeClr val="accent1"/>
              </a:solidFill>
            </a:endParaRPr>
          </a:p>
          <a:p>
            <a:pPr algn="ctr"/>
            <a:r>
              <a:rPr lang="tr-TR" sz="2000" b="1">
                <a:solidFill>
                  <a:schemeClr val="accent1"/>
                </a:solidFill>
              </a:rPr>
              <a:t>Ender GÜRBÜZ - Mesut ATİK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10243" name="İçerik Yer Tutucusu 2"/>
          <p:cNvSpPr>
            <a:spLocks noGrp="1"/>
          </p:cNvSpPr>
          <p:nvPr>
            <p:ph idx="1"/>
          </p:nvPr>
        </p:nvSpPr>
        <p:spPr>
          <a:xfrm>
            <a:off x="685800" y="1981200"/>
            <a:ext cx="7772400" cy="4191000"/>
          </a:xfrm>
        </p:spPr>
        <p:txBody>
          <a:bodyPr/>
          <a:lstStyle/>
          <a:p>
            <a:pPr marL="0" indent="0">
              <a:buFontTx/>
              <a:buNone/>
            </a:pPr>
            <a:r>
              <a:rPr lang="en-US" altLang="tr-TR" sz="2800" smtClean="0"/>
              <a:t>Ortak sınavlar, ülke genelinde olağanüstü haller ve özel durumlar dışında öğrencilerin öğrenim gördükleri okullarla, yurt dışında; KKTC ve Bakanlığımıza bağlı okulların bulunduğu, sınav yapılması uygun görülen merkezlerde </a:t>
            </a:r>
            <a:r>
              <a:rPr lang="en-US" altLang="tr-TR" sz="2800" u="sng" smtClean="0">
                <a:solidFill>
                  <a:schemeClr val="accent2"/>
                </a:solidFill>
              </a:rPr>
              <a:t>Türkiye saatiyle</a:t>
            </a:r>
            <a:r>
              <a:rPr lang="en-US" altLang="tr-TR" sz="2800" smtClean="0">
                <a:solidFill>
                  <a:schemeClr val="accent2"/>
                </a:solidFill>
              </a:rPr>
              <a:t> </a:t>
            </a:r>
            <a:r>
              <a:rPr lang="en-US" altLang="tr-TR" sz="2800" smtClean="0"/>
              <a:t>09.00, 10.10, 11.20’de başlayacak ve aynı anda yapılacaktır.</a:t>
            </a:r>
            <a:endParaRPr lang="tr-TR" altLang="tr-TR" sz="2800" smtClean="0"/>
          </a:p>
          <a:p>
            <a:pPr marL="0" indent="0">
              <a:buFontTx/>
              <a:buNone/>
            </a:pPr>
            <a:endParaRPr lang="tr-TR" altLang="tr-TR" sz="280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3" name="İçerik Yer Tutucusu 2"/>
          <p:cNvSpPr>
            <a:spLocks noGrp="1"/>
          </p:cNvSpPr>
          <p:nvPr>
            <p:ph idx="1"/>
          </p:nvPr>
        </p:nvSpPr>
        <p:spPr>
          <a:xfrm>
            <a:off x="685800" y="1981200"/>
            <a:ext cx="7939088" cy="4191000"/>
          </a:xfrm>
        </p:spPr>
        <p:txBody>
          <a:bodyPr>
            <a:noAutofit/>
          </a:bodyPr>
          <a:lstStyle/>
          <a:p>
            <a:pPr marL="0" indent="0" fontAlgn="auto">
              <a:spcAft>
                <a:spcPts val="0"/>
              </a:spcAft>
              <a:buClr>
                <a:schemeClr val="accent3"/>
              </a:buClr>
              <a:buFontTx/>
              <a:buNone/>
              <a:defRPr/>
            </a:pPr>
            <a:endParaRPr lang="tr-TR" sz="2400" dirty="0" smtClean="0"/>
          </a:p>
          <a:p>
            <a:pPr marL="0" indent="0" fontAlgn="auto">
              <a:spcAft>
                <a:spcPts val="0"/>
              </a:spcAft>
              <a:buClr>
                <a:schemeClr val="accent3"/>
              </a:buClr>
              <a:buFontTx/>
              <a:buNone/>
              <a:defRPr/>
            </a:pPr>
            <a:endParaRPr lang="tr-TR" sz="2400" dirty="0" smtClean="0"/>
          </a:p>
          <a:p>
            <a:pPr marL="0" indent="0" fontAlgn="auto">
              <a:spcAft>
                <a:spcPts val="0"/>
              </a:spcAft>
              <a:buClr>
                <a:schemeClr val="accent3"/>
              </a:buClr>
              <a:buFontTx/>
              <a:buNone/>
              <a:defRPr/>
            </a:pPr>
            <a:r>
              <a:rPr lang="en-US" sz="2400" dirty="0" smtClean="0"/>
              <a:t>Yurt</a:t>
            </a:r>
            <a:r>
              <a:rPr lang="tr-TR" sz="2400" dirty="0" smtClean="0"/>
              <a:t> </a:t>
            </a:r>
            <a:r>
              <a:rPr lang="en-US" sz="2400" dirty="0" err="1" smtClean="0"/>
              <a:t>içinde</a:t>
            </a:r>
            <a:r>
              <a:rPr lang="en-US" sz="2400" dirty="0" smtClean="0"/>
              <a:t> </a:t>
            </a:r>
            <a:r>
              <a:rPr lang="en-US" sz="2400" dirty="0"/>
              <a:t>ve yurtdışında Bakanlığımıza bağlı okulların, ortak sınavlar ile ilgili tüm iş ve işlemleri e-Okul Sistemi üzerinden gerçekleştirilecektir. Öğrencinin herhangi bir sorun ya da zorlukla  karşılaşmaması  için  e-Okul  Sisteminde  kayıtlı  ve  bilgilerinin  güncel  olması </a:t>
            </a:r>
            <a:r>
              <a:rPr lang="en-US" sz="2400" dirty="0" smtClean="0"/>
              <a:t>gerekmektedir</a:t>
            </a:r>
            <a:r>
              <a:rPr lang="tr-TR" sz="2400" dirty="0" smtClean="0"/>
              <a:t>.</a:t>
            </a:r>
          </a:p>
          <a:p>
            <a:pPr marL="0" indent="0" fontAlgn="auto">
              <a:spcAft>
                <a:spcPts val="0"/>
              </a:spcAft>
              <a:buClr>
                <a:schemeClr val="accent3"/>
              </a:buClr>
              <a:buFontTx/>
              <a:buNone/>
              <a:defRPr/>
            </a:pPr>
            <a:endParaRPr lang="tr-TR" sz="2400" dirty="0"/>
          </a:p>
          <a:p>
            <a:pPr marL="0" indent="0" fontAlgn="auto">
              <a:spcAft>
                <a:spcPts val="0"/>
              </a:spcAft>
              <a:buClr>
                <a:schemeClr val="accent3"/>
              </a:buClr>
              <a:buFontTx/>
              <a:buNone/>
              <a:defRPr/>
            </a:pPr>
            <a:endParaRPr lang="tr-TR" sz="2400" dirty="0"/>
          </a:p>
          <a:p>
            <a:pPr marL="0" indent="0" fontAlgn="auto">
              <a:spcAft>
                <a:spcPts val="0"/>
              </a:spcAft>
              <a:buClr>
                <a:schemeClr val="accent3"/>
              </a:buClr>
              <a:buFontTx/>
              <a:buNone/>
              <a:defRPr/>
            </a:pPr>
            <a:r>
              <a:rPr lang="tr-TR" sz="2400" dirty="0" smtClean="0"/>
              <a:t>   </a:t>
            </a:r>
          </a:p>
          <a:p>
            <a:pPr marL="274320" indent="-274320" fontAlgn="auto">
              <a:spcAft>
                <a:spcPts val="0"/>
              </a:spcAft>
              <a:buClr>
                <a:schemeClr val="accent3"/>
              </a:buClr>
              <a:buFont typeface="Wingdings 2"/>
              <a:buChar char=""/>
              <a:defRPr/>
            </a:pPr>
            <a:endParaRPr lang="tr-TR" sz="2400" dirty="0" smtClean="0"/>
          </a:p>
          <a:p>
            <a:pPr marL="274320" indent="-274320" fontAlgn="auto">
              <a:spcAft>
                <a:spcPts val="0"/>
              </a:spcAft>
              <a:buClr>
                <a:schemeClr val="accent3"/>
              </a:buClr>
              <a:buFont typeface="Wingdings 2"/>
              <a:buChar char=""/>
              <a:defRPr/>
            </a:pPr>
            <a:endParaRPr lang="tr-TR" sz="2400"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p:txBody>
          <a:bodyPr/>
          <a:lstStyle/>
          <a:p>
            <a:pPr algn="ctr"/>
            <a:r>
              <a:rPr lang="en-US" altLang="tr-TR" b="1" smtClean="0"/>
              <a:t>GENEL AÇIKLAMALAR</a:t>
            </a:r>
            <a:endParaRPr lang="tr-TR" altLang="tr-TR" smtClean="0"/>
          </a:p>
        </p:txBody>
      </p:sp>
      <p:sp>
        <p:nvSpPr>
          <p:cNvPr id="12291" name="Metin kutusu 5"/>
          <p:cNvSpPr txBox="1">
            <a:spLocks noChangeArrowheads="1"/>
          </p:cNvSpPr>
          <p:nvPr/>
        </p:nvSpPr>
        <p:spPr bwMode="auto">
          <a:xfrm>
            <a:off x="685800" y="2286000"/>
            <a:ext cx="7772400" cy="3540125"/>
          </a:xfrm>
          <a:prstGeom prst="rect">
            <a:avLst/>
          </a:prstGeom>
          <a:noFill/>
          <a:ln w="9525">
            <a:noFill/>
            <a:miter lim="800000"/>
            <a:headEnd/>
            <a:tailEnd/>
          </a:ln>
        </p:spPr>
        <p:txBody>
          <a:bodyPr>
            <a:spAutoFit/>
          </a:bodyPr>
          <a:lstStyle/>
          <a:p>
            <a:r>
              <a:rPr lang="en-US" altLang="tr-TR" sz="2800"/>
              <a:t>Ortak sınavlarda her ders için çoktan seçmeli 20 soru sorulacak, değerlendirmede yanlış cevap sayısı doğru cevap sayısını etkilemeyecektir. Ortak sınavlarda A, B, C ve D kitapçığı olmak üzere dört çeşit kitapçık verilecektir. Sınav süresi her ders için 40 dakika olacaktır.</a:t>
            </a:r>
            <a:endParaRPr lang="tr-TR" altLang="tr-TR" sz="2800"/>
          </a:p>
          <a:p>
            <a:endParaRPr lang="tr-TR" altLang="tr-TR"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609600" y="609600"/>
            <a:ext cx="6629400" cy="1143000"/>
          </a:xfrm>
        </p:spPr>
        <p:txBody>
          <a:bodyPr/>
          <a:lstStyle/>
          <a:p>
            <a:pPr algn="ctr"/>
            <a:r>
              <a:rPr lang="en-US" altLang="tr-TR" sz="3200" b="1" smtClean="0"/>
              <a:t>GENEL AÇIKLAMALAR</a:t>
            </a:r>
            <a:endParaRPr lang="tr-TR" altLang="tr-TR" smtClean="0"/>
          </a:p>
        </p:txBody>
      </p:sp>
      <p:sp>
        <p:nvSpPr>
          <p:cNvPr id="13315" name="İçerik Yer Tutucusu 2"/>
          <p:cNvSpPr>
            <a:spLocks noGrp="1"/>
          </p:cNvSpPr>
          <p:nvPr>
            <p:ph idx="1"/>
          </p:nvPr>
        </p:nvSpPr>
        <p:spPr>
          <a:xfrm>
            <a:off x="654050" y="1976438"/>
            <a:ext cx="7777163" cy="4805362"/>
          </a:xfrm>
        </p:spPr>
        <p:txBody>
          <a:bodyPr/>
          <a:lstStyle/>
          <a:p>
            <a:pPr marL="0" indent="0" algn="just">
              <a:buFontTx/>
              <a:buNone/>
            </a:pPr>
            <a:r>
              <a:rPr lang="en-US" altLang="tr-TR" sz="2400" smtClean="0"/>
              <a:t>Ortak sınavlara katılamayan ve yedek salonda sınava giren öğrencilerin bilgileri her ders için ayrı olmak üzere okul müdürlüğü tarafından sınav günü bitiminde e-Okul Sistemine işlenecektir.</a:t>
            </a:r>
            <a:endParaRPr lang="tr-TR" altLang="tr-TR" sz="2400" smtClean="0"/>
          </a:p>
          <a:p>
            <a:pPr marL="0" indent="0">
              <a:buFontTx/>
              <a:buNone/>
            </a:pPr>
            <a:endParaRPr lang="tr-TR" altLang="tr-TR" sz="2400" smtClean="0"/>
          </a:p>
          <a:p>
            <a:pPr marL="0" indent="0" algn="just">
              <a:buFontTx/>
              <a:buNone/>
            </a:pPr>
            <a:r>
              <a:rPr lang="en-US" altLang="tr-TR" sz="2400" smtClean="0"/>
              <a:t>Ortak sınavlara katılamayan öğrencilerin durumları, “Millî Eğitim Bakanlığı Okul Öncesi Eğitim ve İlköğretim Kurumları Yönetmeliğinin 23’üncü maddesi”nde belirtilen hükümler çerçevesinde değerlendirilerek okul müdürlüğünce karara bağlanacak ve aynı gün il/ilçe millî eğitim müdürlüklerine bildirilecektir. </a:t>
            </a:r>
            <a:endParaRPr lang="tr-TR" altLang="tr-TR" sz="2400" smtClean="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739</TotalTime>
  <Words>2652</Words>
  <Application>Microsoft Office PowerPoint</Application>
  <PresentationFormat>Ekran Gösterisi (4:3)</PresentationFormat>
  <Paragraphs>316</Paragraphs>
  <Slides>59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59</vt:i4>
      </vt:variant>
    </vt:vector>
  </HeadingPairs>
  <TitlesOfParts>
    <vt:vector size="66" baseType="lpstr">
      <vt:lpstr>Arial</vt:lpstr>
      <vt:lpstr>Calibri</vt:lpstr>
      <vt:lpstr>Constantia</vt:lpstr>
      <vt:lpstr>Wingdings 2</vt:lpstr>
      <vt:lpstr>Times New Roman</vt:lpstr>
      <vt:lpstr>Arial Narrow</vt:lpstr>
      <vt:lpstr>Akış</vt:lpstr>
      <vt:lpstr>Slayt 1</vt:lpstr>
      <vt:lpstr>Slayt 2</vt:lpstr>
      <vt:lpstr>Slayt 3</vt:lpstr>
      <vt:lpstr>Slayt 4</vt:lpstr>
      <vt:lpstr>GENEL AÇIKLAMALAR</vt:lpstr>
      <vt:lpstr>GENEL AÇIKLAMALAR</vt:lpstr>
      <vt:lpstr>GENEL AÇIKLAMALAR</vt:lpstr>
      <vt:lpstr>GENEL AÇIKLAMALAR</vt:lpstr>
      <vt:lpstr>GENEL AÇIKLAMALAR</vt:lpstr>
      <vt:lpstr>GENEL AÇIKLAMALAR</vt:lpstr>
      <vt:lpstr>GENEL AÇIKLAMALAR</vt:lpstr>
      <vt:lpstr>GENEL AÇIKLAMALAR</vt:lpstr>
      <vt:lpstr> ORTAK SINAVLARIN UYGULANMASI </vt:lpstr>
      <vt:lpstr> ORTAK SINAVLARIN UYGULANMASI </vt:lpstr>
      <vt:lpstr> ORTAK SINAVLARIN UYGULANMASI </vt:lpstr>
      <vt:lpstr> ORTAK SINAVLARIN UYGULANMASI </vt:lpstr>
      <vt:lpstr> ORTAK SINAVLARIN UYGULANMASI </vt:lpstr>
      <vt:lpstr>ORTAK SINAVLARIN UYGULANMASI </vt:lpstr>
      <vt:lpstr> ORTAK SINAVLARIN UYGULANMASI </vt:lpstr>
      <vt:lpstr>MAZERET SINAVININ UYGULANMASI</vt:lpstr>
      <vt:lpstr>MAZERET SINAVININ UYGULANMASI</vt:lpstr>
      <vt:lpstr>SINAVIN DEĞERLENDİRİLMESİ</vt:lpstr>
      <vt:lpstr>ORTAK SINAVLARIN GEÇERSİZ SAYILACAĞI DURUMLAR</vt:lpstr>
      <vt:lpstr>ORTAK SINAVLARA  İTİRAZ</vt:lpstr>
      <vt:lpstr>ORTAK SINAVLARA  İTİRAZ</vt:lpstr>
      <vt:lpstr>ORTAK SINAVLAR SALON OTURMA DÜZENİ FORMU</vt:lpstr>
      <vt:lpstr>ORTAK SINAVLAR SALON OTURMA DÜZENİ FORMU</vt:lpstr>
      <vt:lpstr>SINAV GÜVENLİĞİ VE YÖNETİMİ</vt:lpstr>
      <vt:lpstr>BINA SINAV KOMISYONUNUN GÖREVLERI</vt:lpstr>
      <vt:lpstr>BINA SINAV KOMISYONUNUN GÖREVLERI</vt:lpstr>
      <vt:lpstr>BINA SINAV KOMISYONUNUN GÖREVLERI</vt:lpstr>
      <vt:lpstr>BINA SINAV KOMISYONUNUN GÖREVLERI</vt:lpstr>
      <vt:lpstr>BINA SINAV KOMISYONUNUN GÖREVLERI</vt:lpstr>
      <vt:lpstr>SALON BAŞKANI VE GÖZETMENLERİN GÖREVLERİ</vt:lpstr>
      <vt:lpstr>BINA SINAV KOMISYONUNUN GÖREVLERI</vt:lpstr>
      <vt:lpstr>BINA SINAV KOMISYONUNUN GÖREVLERI</vt:lpstr>
      <vt:lpstr>BINA SINAV KOMISYONUNUN GÖREVLERI</vt:lpstr>
      <vt:lpstr>Sınıf Oturma Planı</vt:lpstr>
      <vt:lpstr>Sınıf Oturma Planı</vt:lpstr>
      <vt:lpstr>Slayt 40</vt:lpstr>
      <vt:lpstr>Slayt 41</vt:lpstr>
      <vt:lpstr>Slayt 42</vt:lpstr>
      <vt:lpstr>Soru Kitapçığı Türü</vt:lpstr>
      <vt:lpstr>Örnek Kitapçık Dağıtımı ve Kodlaması</vt:lpstr>
      <vt:lpstr>Sınıf Yoklama Çizelgesi</vt:lpstr>
      <vt:lpstr>Yedek Cevap Kağıdı</vt:lpstr>
      <vt:lpstr>Ortak Sınavlarda Karşılaşılan Yanlış Kodlama Örnekleri</vt:lpstr>
      <vt:lpstr>Yanlış Kodlama Örnekleri</vt:lpstr>
      <vt:lpstr>Slayt 49</vt:lpstr>
      <vt:lpstr>Slayt 50</vt:lpstr>
      <vt:lpstr>Slayt 51</vt:lpstr>
      <vt:lpstr>Slayt 52</vt:lpstr>
      <vt:lpstr>Slayt 53</vt:lpstr>
      <vt:lpstr>Slayt 54</vt:lpstr>
      <vt:lpstr>Slayt 55</vt:lpstr>
      <vt:lpstr>Yanlış Kodlama Örnekleri</vt:lpstr>
      <vt:lpstr>Slayt 57</vt:lpstr>
      <vt:lpstr>Slayt 58</vt:lpstr>
      <vt:lpstr>Slayt 59</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italy</dc:title>
  <dc:creator>eclipse</dc:creator>
  <cp:lastModifiedBy>EnderGURBUZ</cp:lastModifiedBy>
  <cp:revision>86</cp:revision>
  <dcterms:created xsi:type="dcterms:W3CDTF">2003-12-29T16:59:15Z</dcterms:created>
  <dcterms:modified xsi:type="dcterms:W3CDTF">2016-11-16T15:29:16Z</dcterms:modified>
</cp:coreProperties>
</file>